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
  </p:notesMasterIdLst>
  <p:handoutMasterIdLst>
    <p:handoutMasterId r:id="rId4"/>
  </p:handoutMasterIdLst>
  <p:sldIdLst>
    <p:sldId id="256" r:id="rId2"/>
  </p:sldIdLst>
  <p:sldSz cx="32004000" cy="32004000"/>
  <p:notesSz cx="9601200" cy="7315200"/>
  <p:defaultTextStyle>
    <a:defPPr>
      <a:defRPr lang="en-US"/>
    </a:defPPr>
    <a:lvl1pPr algn="l" rtl="0" fontAlgn="base">
      <a:spcBef>
        <a:spcPct val="0"/>
      </a:spcBef>
      <a:spcAft>
        <a:spcPct val="0"/>
      </a:spcAft>
      <a:defRPr sz="6500" kern="1200">
        <a:solidFill>
          <a:schemeClr val="tx1"/>
        </a:solidFill>
        <a:latin typeface="Arial" charset="0"/>
        <a:ea typeface="+mn-ea"/>
        <a:cs typeface="+mn-cs"/>
      </a:defRPr>
    </a:lvl1pPr>
    <a:lvl2pPr marL="400050" algn="l" rtl="0" fontAlgn="base">
      <a:spcBef>
        <a:spcPct val="0"/>
      </a:spcBef>
      <a:spcAft>
        <a:spcPct val="0"/>
      </a:spcAft>
      <a:defRPr sz="6500" kern="1200">
        <a:solidFill>
          <a:schemeClr val="tx1"/>
        </a:solidFill>
        <a:latin typeface="Arial" charset="0"/>
        <a:ea typeface="+mn-ea"/>
        <a:cs typeface="+mn-cs"/>
      </a:defRPr>
    </a:lvl2pPr>
    <a:lvl3pPr marL="800100" algn="l" rtl="0" fontAlgn="base">
      <a:spcBef>
        <a:spcPct val="0"/>
      </a:spcBef>
      <a:spcAft>
        <a:spcPct val="0"/>
      </a:spcAft>
      <a:defRPr sz="6500" kern="1200">
        <a:solidFill>
          <a:schemeClr val="tx1"/>
        </a:solidFill>
        <a:latin typeface="Arial" charset="0"/>
        <a:ea typeface="+mn-ea"/>
        <a:cs typeface="+mn-cs"/>
      </a:defRPr>
    </a:lvl3pPr>
    <a:lvl4pPr marL="1200150" algn="l" rtl="0" fontAlgn="base">
      <a:spcBef>
        <a:spcPct val="0"/>
      </a:spcBef>
      <a:spcAft>
        <a:spcPct val="0"/>
      </a:spcAft>
      <a:defRPr sz="6500" kern="1200">
        <a:solidFill>
          <a:schemeClr val="tx1"/>
        </a:solidFill>
        <a:latin typeface="Arial" charset="0"/>
        <a:ea typeface="+mn-ea"/>
        <a:cs typeface="+mn-cs"/>
      </a:defRPr>
    </a:lvl4pPr>
    <a:lvl5pPr marL="1600200" algn="l" rtl="0" fontAlgn="base">
      <a:spcBef>
        <a:spcPct val="0"/>
      </a:spcBef>
      <a:spcAft>
        <a:spcPct val="0"/>
      </a:spcAft>
      <a:defRPr sz="6500" kern="1200">
        <a:solidFill>
          <a:schemeClr val="tx1"/>
        </a:solidFill>
        <a:latin typeface="Arial" charset="0"/>
        <a:ea typeface="+mn-ea"/>
        <a:cs typeface="+mn-cs"/>
      </a:defRPr>
    </a:lvl5pPr>
    <a:lvl6pPr marL="2000250" algn="l" defTabSz="800100" rtl="0" eaLnBrk="1" latinLnBrk="0" hangingPunct="1">
      <a:defRPr sz="6500" kern="1200">
        <a:solidFill>
          <a:schemeClr val="tx1"/>
        </a:solidFill>
        <a:latin typeface="Arial" charset="0"/>
        <a:ea typeface="+mn-ea"/>
        <a:cs typeface="+mn-cs"/>
      </a:defRPr>
    </a:lvl6pPr>
    <a:lvl7pPr marL="2400300" algn="l" defTabSz="800100" rtl="0" eaLnBrk="1" latinLnBrk="0" hangingPunct="1">
      <a:defRPr sz="6500" kern="1200">
        <a:solidFill>
          <a:schemeClr val="tx1"/>
        </a:solidFill>
        <a:latin typeface="Arial" charset="0"/>
        <a:ea typeface="+mn-ea"/>
        <a:cs typeface="+mn-cs"/>
      </a:defRPr>
    </a:lvl7pPr>
    <a:lvl8pPr marL="2800350" algn="l" defTabSz="800100" rtl="0" eaLnBrk="1" latinLnBrk="0" hangingPunct="1">
      <a:defRPr sz="6500" kern="1200">
        <a:solidFill>
          <a:schemeClr val="tx1"/>
        </a:solidFill>
        <a:latin typeface="Arial" charset="0"/>
        <a:ea typeface="+mn-ea"/>
        <a:cs typeface="+mn-cs"/>
      </a:defRPr>
    </a:lvl8pPr>
    <a:lvl9pPr marL="3200400" algn="l" defTabSz="800100" rtl="0" eaLnBrk="1" latinLnBrk="0" hangingPunct="1">
      <a:defRPr sz="65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0000FF"/>
    <a:srgbClr val="70829C"/>
    <a:srgbClr val="660033"/>
    <a:srgbClr val="FF6600"/>
    <a:srgbClr val="0066FF"/>
    <a:srgbClr val="CC00FF"/>
    <a:srgbClr val="FFFFFF"/>
    <a:srgbClr val="CC0099"/>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9693" autoAdjust="0"/>
    <p:restoredTop sz="99169" autoAdjust="0"/>
  </p:normalViewPr>
  <p:slideViewPr>
    <p:cSldViewPr snapToGrid="0">
      <p:cViewPr>
        <p:scale>
          <a:sx n="60" d="100"/>
          <a:sy n="60" d="100"/>
        </p:scale>
        <p:origin x="3312" y="4362"/>
      </p:cViewPr>
      <p:guideLst>
        <p:guide orient="horz" pos="19845"/>
        <p:guide pos="100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D:\U%20of%20Hawaii%20at%20Hilo\Skin%20Peneteration%20study\Final%20data%20for%20report%20selected%20removed%20outlier%20final%20III%20report%20(1).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oleObject" Target="file:///D:\U%20of%20Hawaii%20at%20Hilo\Skin%20Peneteration%20study\Final%20data%20for%20report%20selected%20removed%20outlier%20final%20III%20report%20(1).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scatterChart>
        <c:scatterStyle val="smoothMarker"/>
        <c:varyColors val="0"/>
        <c:ser>
          <c:idx val="0"/>
          <c:order val="0"/>
          <c:tx>
            <c:strRef>
              <c:f>'Raw Data'!$U$6</c:f>
              <c:strCache>
                <c:ptCount val="1"/>
                <c:pt idx="0">
                  <c:v>Ave. Abs.</c:v>
                </c:pt>
              </c:strCache>
            </c:strRef>
          </c:tx>
          <c:trendline>
            <c:trendlineType val="linear"/>
            <c:intercept val="0"/>
            <c:dispRSqr val="1"/>
            <c:dispEq val="1"/>
            <c:trendlineLbl>
              <c:layout>
                <c:manualLayout>
                  <c:x val="0.14612092478603239"/>
                  <c:y val="0.21746903669404805"/>
                </c:manualLayout>
              </c:layout>
              <c:numFmt formatCode="General" sourceLinked="0"/>
              <c:txPr>
                <a:bodyPr/>
                <a:lstStyle/>
                <a:p>
                  <a:pPr>
                    <a:defRPr sz="1600"/>
                  </a:pPr>
                  <a:endParaRPr lang="en-US"/>
                </a:p>
              </c:txPr>
            </c:trendlineLbl>
          </c:trendline>
          <c:xVal>
            <c:numRef>
              <c:f>'Raw Data'!$T$7:$T$12</c:f>
              <c:numCache>
                <c:formatCode>0.00</c:formatCode>
                <c:ptCount val="6"/>
                <c:pt idx="0">
                  <c:v>0.1</c:v>
                </c:pt>
                <c:pt idx="1">
                  <c:v>0.25</c:v>
                </c:pt>
                <c:pt idx="2">
                  <c:v>0.5</c:v>
                </c:pt>
                <c:pt idx="3">
                  <c:v>1</c:v>
                </c:pt>
                <c:pt idx="4">
                  <c:v>2.5</c:v>
                </c:pt>
                <c:pt idx="5">
                  <c:v>5</c:v>
                </c:pt>
              </c:numCache>
            </c:numRef>
          </c:xVal>
          <c:yVal>
            <c:numRef>
              <c:f>'Raw Data'!$U$7:$U$12</c:f>
              <c:numCache>
                <c:formatCode>0.000</c:formatCode>
                <c:ptCount val="6"/>
                <c:pt idx="0">
                  <c:v>9.3333333333333324E-3</c:v>
                </c:pt>
                <c:pt idx="1">
                  <c:v>1.5666666666666666E-2</c:v>
                </c:pt>
                <c:pt idx="2">
                  <c:v>2.5333333333333336E-2</c:v>
                </c:pt>
                <c:pt idx="3">
                  <c:v>4.2333333333333334E-2</c:v>
                </c:pt>
                <c:pt idx="4">
                  <c:v>9.4000000000000014E-2</c:v>
                </c:pt>
                <c:pt idx="5">
                  <c:v>0.16533333333333333</c:v>
                </c:pt>
              </c:numCache>
            </c:numRef>
          </c:yVal>
          <c:smooth val="1"/>
        </c:ser>
        <c:dLbls>
          <c:showLegendKey val="0"/>
          <c:showVal val="0"/>
          <c:showCatName val="0"/>
          <c:showSerName val="0"/>
          <c:showPercent val="0"/>
          <c:showBubbleSize val="0"/>
        </c:dLbls>
        <c:axId val="174935040"/>
        <c:axId val="174937216"/>
      </c:scatterChart>
      <c:valAx>
        <c:axId val="174935040"/>
        <c:scaling>
          <c:orientation val="minMax"/>
        </c:scaling>
        <c:delete val="0"/>
        <c:axPos val="b"/>
        <c:title>
          <c:tx>
            <c:rich>
              <a:bodyPr/>
              <a:lstStyle/>
              <a:p>
                <a:pPr>
                  <a:defRPr sz="2000"/>
                </a:pPr>
                <a:r>
                  <a:rPr lang="en-US" sz="2000"/>
                  <a:t>Concentration (ppm)</a:t>
                </a:r>
              </a:p>
            </c:rich>
          </c:tx>
          <c:layout/>
          <c:overlay val="0"/>
        </c:title>
        <c:numFmt formatCode="0.00" sourceLinked="1"/>
        <c:majorTickMark val="none"/>
        <c:minorTickMark val="none"/>
        <c:tickLblPos val="nextTo"/>
        <c:txPr>
          <a:bodyPr/>
          <a:lstStyle/>
          <a:p>
            <a:pPr>
              <a:defRPr sz="1600"/>
            </a:pPr>
            <a:endParaRPr lang="en-US"/>
          </a:p>
        </c:txPr>
        <c:crossAx val="174937216"/>
        <c:crosses val="autoZero"/>
        <c:crossBetween val="midCat"/>
      </c:valAx>
      <c:valAx>
        <c:axId val="174937216"/>
        <c:scaling>
          <c:orientation val="minMax"/>
        </c:scaling>
        <c:delete val="0"/>
        <c:axPos val="l"/>
        <c:title>
          <c:tx>
            <c:rich>
              <a:bodyPr/>
              <a:lstStyle/>
              <a:p>
                <a:pPr>
                  <a:defRPr sz="2000"/>
                </a:pPr>
                <a:r>
                  <a:rPr lang="en-US" sz="2000"/>
                  <a:t>Absorbance </a:t>
                </a:r>
              </a:p>
            </c:rich>
          </c:tx>
          <c:layout/>
          <c:overlay val="0"/>
        </c:title>
        <c:numFmt formatCode="0.000" sourceLinked="1"/>
        <c:majorTickMark val="none"/>
        <c:minorTickMark val="none"/>
        <c:tickLblPos val="nextTo"/>
        <c:txPr>
          <a:bodyPr/>
          <a:lstStyle/>
          <a:p>
            <a:pPr>
              <a:defRPr sz="1600"/>
            </a:pPr>
            <a:endParaRPr lang="en-US"/>
          </a:p>
        </c:txPr>
        <c:crossAx val="174935040"/>
        <c:crosses val="autoZero"/>
        <c:crossBetween val="midCat"/>
        <c:majorUnit val="4.0000000000000008E-2"/>
      </c:valAx>
    </c:plotArea>
    <c:plotVisOnly val="1"/>
    <c:dispBlanksAs val="gap"/>
    <c:showDLblsOverMax val="0"/>
  </c:chart>
  <c:spPr>
    <a:noFill/>
  </c:spPr>
  <c:txPr>
    <a:bodyPr/>
    <a:lstStyle/>
    <a:p>
      <a:pPr>
        <a:defRPr sz="2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0.21691143861546783"/>
          <c:y val="0.1233699199905836"/>
          <c:w val="0.75599567333693884"/>
          <c:h val="0.69245018103158884"/>
        </c:manualLayout>
      </c:layout>
      <c:barChart>
        <c:barDir val="col"/>
        <c:grouping val="clustered"/>
        <c:varyColors val="0"/>
        <c:ser>
          <c:idx val="1"/>
          <c:order val="0"/>
          <c:tx>
            <c:v>Mg cream I</c:v>
          </c:tx>
          <c:invertIfNegative val="0"/>
          <c:errBars>
            <c:errBarType val="both"/>
            <c:errValType val="cust"/>
            <c:noEndCap val="0"/>
            <c:plus>
              <c:numRef>
                <c:f>'Raw Data'!$D$48:$D$53</c:f>
                <c:numCache>
                  <c:formatCode>General</c:formatCode>
                  <c:ptCount val="6"/>
                  <c:pt idx="0">
                    <c:v>1.280669955147153</c:v>
                  </c:pt>
                  <c:pt idx="1">
                    <c:v>3.1653232327737904</c:v>
                  </c:pt>
                  <c:pt idx="2">
                    <c:v>6.7865737316196553</c:v>
                  </c:pt>
                  <c:pt idx="3">
                    <c:v>9.2988454627183152</c:v>
                  </c:pt>
                  <c:pt idx="4">
                    <c:v>12.268685325831409</c:v>
                  </c:pt>
                  <c:pt idx="5">
                    <c:v>13.915144571207952</c:v>
                  </c:pt>
                </c:numCache>
              </c:numRef>
            </c:plus>
            <c:minus>
              <c:numRef>
                <c:f>'Raw Data'!$D$48:$D$53</c:f>
                <c:numCache>
                  <c:formatCode>General</c:formatCode>
                  <c:ptCount val="6"/>
                  <c:pt idx="0">
                    <c:v>1.280669955147153</c:v>
                  </c:pt>
                  <c:pt idx="1">
                    <c:v>3.1653232327737904</c:v>
                  </c:pt>
                  <c:pt idx="2">
                    <c:v>6.7865737316196553</c:v>
                  </c:pt>
                  <c:pt idx="3">
                    <c:v>9.2988454627183152</c:v>
                  </c:pt>
                  <c:pt idx="4">
                    <c:v>12.268685325831409</c:v>
                  </c:pt>
                  <c:pt idx="5">
                    <c:v>13.915144571207952</c:v>
                  </c:pt>
                </c:numCache>
              </c:numRef>
            </c:minus>
          </c:errBars>
          <c:cat>
            <c:numLit>
              <c:formatCode>General</c:formatCode>
              <c:ptCount val="6"/>
              <c:pt idx="0">
                <c:v>1</c:v>
              </c:pt>
              <c:pt idx="1">
                <c:v>2</c:v>
              </c:pt>
              <c:pt idx="2">
                <c:v>3</c:v>
              </c:pt>
              <c:pt idx="3">
                <c:v>4</c:v>
              </c:pt>
              <c:pt idx="4">
                <c:v>5</c:v>
              </c:pt>
              <c:pt idx="5">
                <c:v>24</c:v>
              </c:pt>
            </c:numLit>
          </c:cat>
          <c:val>
            <c:numRef>
              <c:f>'Raw Data'!$C$48:$C$53</c:f>
              <c:numCache>
                <c:formatCode>0.000</c:formatCode>
                <c:ptCount val="6"/>
                <c:pt idx="0">
                  <c:v>3.3120277192695959</c:v>
                </c:pt>
                <c:pt idx="1">
                  <c:v>11.580643541586168</c:v>
                </c:pt>
                <c:pt idx="2">
                  <c:v>15.690069721203727</c:v>
                </c:pt>
                <c:pt idx="3">
                  <c:v>20.145049098296528</c:v>
                </c:pt>
                <c:pt idx="4">
                  <c:v>24.831179000950733</c:v>
                </c:pt>
                <c:pt idx="5">
                  <c:v>29.785546853728068</c:v>
                </c:pt>
              </c:numCache>
            </c:numRef>
          </c:val>
        </c:ser>
        <c:ser>
          <c:idx val="5"/>
          <c:order val="1"/>
          <c:tx>
            <c:v>MgCl2 solution</c:v>
          </c:tx>
          <c:invertIfNegative val="0"/>
          <c:errBars>
            <c:errBarType val="both"/>
            <c:errValType val="cust"/>
            <c:noEndCap val="0"/>
            <c:plus>
              <c:numRef>
                <c:f>'Raw Data'!$H$48:$H$53</c:f>
                <c:numCache>
                  <c:formatCode>General</c:formatCode>
                  <c:ptCount val="6"/>
                  <c:pt idx="0">
                    <c:v>0.874569416822222</c:v>
                  </c:pt>
                  <c:pt idx="1">
                    <c:v>0.55673184938665132</c:v>
                  </c:pt>
                  <c:pt idx="2">
                    <c:v>0.54578676606521948</c:v>
                  </c:pt>
                  <c:pt idx="3">
                    <c:v>0.53379411634537099</c:v>
                  </c:pt>
                  <c:pt idx="4">
                    <c:v>0.55698227187415983</c:v>
                  </c:pt>
                  <c:pt idx="5">
                    <c:v>1.3561281993820247</c:v>
                  </c:pt>
                </c:numCache>
              </c:numRef>
            </c:plus>
            <c:minus>
              <c:numRef>
                <c:f>'Raw Data'!$H$48:$H$53</c:f>
                <c:numCache>
                  <c:formatCode>General</c:formatCode>
                  <c:ptCount val="6"/>
                  <c:pt idx="0">
                    <c:v>0.874569416822222</c:v>
                  </c:pt>
                  <c:pt idx="1">
                    <c:v>0.55673184938665132</c:v>
                  </c:pt>
                  <c:pt idx="2">
                    <c:v>0.54578676606521948</c:v>
                  </c:pt>
                  <c:pt idx="3">
                    <c:v>0.53379411634537099</c:v>
                  </c:pt>
                  <c:pt idx="4">
                    <c:v>0.55698227187415983</c:v>
                  </c:pt>
                  <c:pt idx="5">
                    <c:v>1.3561281993820247</c:v>
                  </c:pt>
                </c:numCache>
              </c:numRef>
            </c:minus>
          </c:errBars>
          <c:cat>
            <c:numLit>
              <c:formatCode>General</c:formatCode>
              <c:ptCount val="6"/>
              <c:pt idx="0">
                <c:v>1</c:v>
              </c:pt>
              <c:pt idx="1">
                <c:v>2</c:v>
              </c:pt>
              <c:pt idx="2">
                <c:v>3</c:v>
              </c:pt>
              <c:pt idx="3">
                <c:v>4</c:v>
              </c:pt>
              <c:pt idx="4">
                <c:v>5</c:v>
              </c:pt>
              <c:pt idx="5">
                <c:v>24</c:v>
              </c:pt>
            </c:numLit>
          </c:cat>
          <c:val>
            <c:numRef>
              <c:f>'Raw Data'!$G$48:$G$53</c:f>
              <c:numCache>
                <c:formatCode>0.000</c:formatCode>
                <c:ptCount val="6"/>
                <c:pt idx="0">
                  <c:v>3.1426655005474791</c:v>
                </c:pt>
                <c:pt idx="1">
                  <c:v>3.2464055753352019</c:v>
                </c:pt>
                <c:pt idx="2">
                  <c:v>3.5223598763179096</c:v>
                </c:pt>
                <c:pt idx="3">
                  <c:v>3.6693790415326668</c:v>
                </c:pt>
                <c:pt idx="4">
                  <c:v>3.8492070159974112</c:v>
                </c:pt>
                <c:pt idx="5">
                  <c:v>6.1764659702088682</c:v>
                </c:pt>
              </c:numCache>
            </c:numRef>
          </c:val>
        </c:ser>
        <c:ser>
          <c:idx val="7"/>
          <c:order val="2"/>
          <c:tx>
            <c:v>Phosphate buffer</c:v>
          </c:tx>
          <c:invertIfNegative val="0"/>
          <c:errBars>
            <c:errBarType val="both"/>
            <c:errValType val="cust"/>
            <c:noEndCap val="0"/>
            <c:plus>
              <c:numLit>
                <c:formatCode>General</c:formatCode>
                <c:ptCount val="1"/>
                <c:pt idx="0">
                  <c:v>1</c:v>
                </c:pt>
              </c:numLit>
            </c:plus>
            <c:minus>
              <c:numLit>
                <c:formatCode>General</c:formatCode>
                <c:ptCount val="1"/>
                <c:pt idx="0">
                  <c:v>1</c:v>
                </c:pt>
              </c:numLit>
            </c:minus>
          </c:errBars>
          <c:cat>
            <c:numLit>
              <c:formatCode>General</c:formatCode>
              <c:ptCount val="6"/>
              <c:pt idx="0">
                <c:v>1</c:v>
              </c:pt>
              <c:pt idx="1">
                <c:v>2</c:v>
              </c:pt>
              <c:pt idx="2">
                <c:v>3</c:v>
              </c:pt>
              <c:pt idx="3">
                <c:v>4</c:v>
              </c:pt>
              <c:pt idx="4">
                <c:v>5</c:v>
              </c:pt>
              <c:pt idx="5">
                <c:v>24</c:v>
              </c:pt>
            </c:numLit>
          </c:cat>
          <c:val>
            <c:numRef>
              <c:f>'Raw Data'!$I$48:$I$53</c:f>
              <c:numCache>
                <c:formatCode>0.000</c:formatCode>
                <c:ptCount val="6"/>
                <c:pt idx="0">
                  <c:v>2.2855591748099893</c:v>
                </c:pt>
                <c:pt idx="1">
                  <c:v>3.2402280130293155</c:v>
                </c:pt>
                <c:pt idx="2">
                  <c:v>3.6465798045602611</c:v>
                </c:pt>
                <c:pt idx="3">
                  <c:v>3.9641693811074923</c:v>
                </c:pt>
                <c:pt idx="4">
                  <c:v>4.2410423452768731</c:v>
                </c:pt>
                <c:pt idx="5">
                  <c:v>5.6213355048859937</c:v>
                </c:pt>
              </c:numCache>
            </c:numRef>
          </c:val>
        </c:ser>
        <c:dLbls>
          <c:showLegendKey val="0"/>
          <c:showVal val="0"/>
          <c:showCatName val="0"/>
          <c:showSerName val="0"/>
          <c:showPercent val="0"/>
          <c:showBubbleSize val="0"/>
        </c:dLbls>
        <c:gapWidth val="150"/>
        <c:axId val="173559168"/>
        <c:axId val="173573248"/>
      </c:barChart>
      <c:catAx>
        <c:axId val="173559168"/>
        <c:scaling>
          <c:orientation val="minMax"/>
        </c:scaling>
        <c:delete val="0"/>
        <c:axPos val="b"/>
        <c:numFmt formatCode="General" sourceLinked="1"/>
        <c:majorTickMark val="none"/>
        <c:minorTickMark val="none"/>
        <c:tickLblPos val="nextTo"/>
        <c:txPr>
          <a:bodyPr/>
          <a:lstStyle/>
          <a:p>
            <a:pPr>
              <a:defRPr sz="1600"/>
            </a:pPr>
            <a:endParaRPr lang="en-US"/>
          </a:p>
        </c:txPr>
        <c:crossAx val="173573248"/>
        <c:crosses val="autoZero"/>
        <c:auto val="1"/>
        <c:lblAlgn val="ctr"/>
        <c:lblOffset val="100"/>
        <c:noMultiLvlLbl val="0"/>
      </c:catAx>
      <c:valAx>
        <c:axId val="173573248"/>
        <c:scaling>
          <c:orientation val="minMax"/>
          <c:max val="50"/>
        </c:scaling>
        <c:delete val="0"/>
        <c:axPos val="l"/>
        <c:title>
          <c:tx>
            <c:rich>
              <a:bodyPr anchor="t" anchorCtr="0"/>
              <a:lstStyle/>
              <a:p>
                <a:pPr>
                  <a:defRPr/>
                </a:pPr>
                <a:r>
                  <a:rPr lang="en-US" dirty="0"/>
                  <a:t>Mg </a:t>
                </a:r>
                <a:r>
                  <a:rPr lang="en-US" dirty="0" smtClean="0"/>
                  <a:t>Concentration</a:t>
                </a:r>
                <a:r>
                  <a:rPr lang="en-US" baseline="0" dirty="0" smtClean="0"/>
                  <a:t> </a:t>
                </a:r>
                <a:r>
                  <a:rPr lang="en-US" dirty="0" smtClean="0"/>
                  <a:t>Cumulative (</a:t>
                </a:r>
                <a:r>
                  <a:rPr lang="en-US" dirty="0"/>
                  <a:t>ppm)</a:t>
                </a:r>
              </a:p>
            </c:rich>
          </c:tx>
          <c:layout>
            <c:manualLayout>
              <c:xMode val="edge"/>
              <c:yMode val="edge"/>
              <c:x val="1.6205786911844239E-2"/>
              <c:y val="0.27656035777535026"/>
            </c:manualLayout>
          </c:layout>
          <c:overlay val="0"/>
        </c:title>
        <c:numFmt formatCode="0.000" sourceLinked="1"/>
        <c:majorTickMark val="out"/>
        <c:minorTickMark val="none"/>
        <c:tickLblPos val="nextTo"/>
        <c:txPr>
          <a:bodyPr/>
          <a:lstStyle/>
          <a:p>
            <a:pPr>
              <a:defRPr sz="1600"/>
            </a:pPr>
            <a:endParaRPr lang="en-US"/>
          </a:p>
        </c:txPr>
        <c:crossAx val="173559168"/>
        <c:crosses val="autoZero"/>
        <c:crossBetween val="between"/>
        <c:majorUnit val="5"/>
      </c:valAx>
    </c:plotArea>
    <c:legend>
      <c:legendPos val="r"/>
      <c:layout>
        <c:manualLayout>
          <c:xMode val="edge"/>
          <c:yMode val="edge"/>
          <c:x val="0.23146173607355328"/>
          <c:y val="2.2020755726561529E-2"/>
          <c:w val="0.69998593834505141"/>
          <c:h val="0.11822489235440285"/>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0.23623680860969057"/>
          <c:y val="8.4227402593970505E-2"/>
          <c:w val="0.75649490404622655"/>
          <c:h val="0.73349381792113921"/>
        </c:manualLayout>
      </c:layout>
      <c:barChart>
        <c:barDir val="col"/>
        <c:grouping val="clustered"/>
        <c:varyColors val="0"/>
        <c:ser>
          <c:idx val="3"/>
          <c:order val="0"/>
          <c:tx>
            <c:v>Mg cream II</c:v>
          </c:tx>
          <c:invertIfNegative val="0"/>
          <c:errBars>
            <c:errBarType val="both"/>
            <c:errValType val="cust"/>
            <c:noEndCap val="0"/>
            <c:plus>
              <c:numRef>
                <c:f>'Raw Data'!$F$48:$F$53</c:f>
                <c:numCache>
                  <c:formatCode>General</c:formatCode>
                  <c:ptCount val="6"/>
                  <c:pt idx="0">
                    <c:v>1.1211402960872974</c:v>
                  </c:pt>
                  <c:pt idx="1">
                    <c:v>2.3116306552324728</c:v>
                  </c:pt>
                  <c:pt idx="2">
                    <c:v>4.0812527339298352</c:v>
                  </c:pt>
                  <c:pt idx="3">
                    <c:v>5.9222165988451758</c:v>
                  </c:pt>
                  <c:pt idx="4">
                    <c:v>7.7592862278959807</c:v>
                  </c:pt>
                  <c:pt idx="5">
                    <c:v>9.9842830760680332</c:v>
                  </c:pt>
                </c:numCache>
              </c:numRef>
            </c:plus>
            <c:minus>
              <c:numRef>
                <c:f>'Raw Data'!$F$48:$F$53</c:f>
                <c:numCache>
                  <c:formatCode>General</c:formatCode>
                  <c:ptCount val="6"/>
                  <c:pt idx="0">
                    <c:v>1.1211402960872974</c:v>
                  </c:pt>
                  <c:pt idx="1">
                    <c:v>2.3116306552324728</c:v>
                  </c:pt>
                  <c:pt idx="2">
                    <c:v>4.0812527339298352</c:v>
                  </c:pt>
                  <c:pt idx="3">
                    <c:v>5.9222165988451758</c:v>
                  </c:pt>
                  <c:pt idx="4">
                    <c:v>7.7592862278959807</c:v>
                  </c:pt>
                  <c:pt idx="5">
                    <c:v>9.9842830760680332</c:v>
                  </c:pt>
                </c:numCache>
              </c:numRef>
            </c:minus>
          </c:errBars>
          <c:cat>
            <c:numLit>
              <c:formatCode>General</c:formatCode>
              <c:ptCount val="6"/>
              <c:pt idx="0">
                <c:v>1</c:v>
              </c:pt>
              <c:pt idx="1">
                <c:v>2</c:v>
              </c:pt>
              <c:pt idx="2">
                <c:v>3</c:v>
              </c:pt>
              <c:pt idx="3">
                <c:v>4</c:v>
              </c:pt>
              <c:pt idx="4">
                <c:v>5</c:v>
              </c:pt>
              <c:pt idx="5">
                <c:v>24</c:v>
              </c:pt>
            </c:numLit>
          </c:cat>
          <c:val>
            <c:numRef>
              <c:f>'Raw Data'!$E$48:$E$53</c:f>
              <c:numCache>
                <c:formatCode>0.000</c:formatCode>
                <c:ptCount val="6"/>
                <c:pt idx="0">
                  <c:v>3.2433887974747306</c:v>
                </c:pt>
                <c:pt idx="1">
                  <c:v>9.0066078747981617</c:v>
                </c:pt>
                <c:pt idx="2">
                  <c:v>12.599372748726868</c:v>
                </c:pt>
                <c:pt idx="3">
                  <c:v>16.024295118618806</c:v>
                </c:pt>
                <c:pt idx="4">
                  <c:v>19.458818780275742</c:v>
                </c:pt>
                <c:pt idx="5">
                  <c:v>24.524605639051053</c:v>
                </c:pt>
              </c:numCache>
            </c:numRef>
          </c:val>
        </c:ser>
        <c:ser>
          <c:idx val="5"/>
          <c:order val="1"/>
          <c:tx>
            <c:v>MgCl2 solution</c:v>
          </c:tx>
          <c:invertIfNegative val="0"/>
          <c:errBars>
            <c:errBarType val="both"/>
            <c:errValType val="cust"/>
            <c:noEndCap val="0"/>
            <c:plus>
              <c:numLit>
                <c:formatCode>General</c:formatCode>
                <c:ptCount val="1"/>
                <c:pt idx="0">
                  <c:v>1</c:v>
                </c:pt>
              </c:numLit>
            </c:plus>
            <c:minus>
              <c:numLit>
                <c:formatCode>General</c:formatCode>
                <c:ptCount val="1"/>
                <c:pt idx="0">
                  <c:v>1</c:v>
                </c:pt>
              </c:numLit>
            </c:minus>
          </c:errBars>
          <c:cat>
            <c:numLit>
              <c:formatCode>General</c:formatCode>
              <c:ptCount val="6"/>
              <c:pt idx="0">
                <c:v>1</c:v>
              </c:pt>
              <c:pt idx="1">
                <c:v>2</c:v>
              </c:pt>
              <c:pt idx="2">
                <c:v>3</c:v>
              </c:pt>
              <c:pt idx="3">
                <c:v>4</c:v>
              </c:pt>
              <c:pt idx="4">
                <c:v>5</c:v>
              </c:pt>
              <c:pt idx="5">
                <c:v>24</c:v>
              </c:pt>
            </c:numLit>
          </c:cat>
          <c:val>
            <c:numRef>
              <c:f>'Raw Data'!$G$48:$G$53</c:f>
              <c:numCache>
                <c:formatCode>0.000</c:formatCode>
                <c:ptCount val="6"/>
                <c:pt idx="0">
                  <c:v>3.1426655005474791</c:v>
                </c:pt>
                <c:pt idx="1">
                  <c:v>3.2464055753352019</c:v>
                </c:pt>
                <c:pt idx="2">
                  <c:v>3.5223598763179096</c:v>
                </c:pt>
                <c:pt idx="3">
                  <c:v>3.6693790415326668</c:v>
                </c:pt>
                <c:pt idx="4">
                  <c:v>3.8492070159974112</c:v>
                </c:pt>
                <c:pt idx="5">
                  <c:v>6.1764659702088682</c:v>
                </c:pt>
              </c:numCache>
            </c:numRef>
          </c:val>
        </c:ser>
        <c:ser>
          <c:idx val="7"/>
          <c:order val="2"/>
          <c:tx>
            <c:v>Phisphate buffer</c:v>
          </c:tx>
          <c:invertIfNegative val="0"/>
          <c:errBars>
            <c:errBarType val="both"/>
            <c:errValType val="cust"/>
            <c:noEndCap val="0"/>
            <c:plus>
              <c:numLit>
                <c:formatCode>General</c:formatCode>
                <c:ptCount val="1"/>
                <c:pt idx="0">
                  <c:v>1</c:v>
                </c:pt>
              </c:numLit>
            </c:plus>
            <c:minus>
              <c:numLit>
                <c:formatCode>General</c:formatCode>
                <c:ptCount val="1"/>
                <c:pt idx="0">
                  <c:v>1</c:v>
                </c:pt>
              </c:numLit>
            </c:minus>
          </c:errBars>
          <c:cat>
            <c:numLit>
              <c:formatCode>General</c:formatCode>
              <c:ptCount val="6"/>
              <c:pt idx="0">
                <c:v>1</c:v>
              </c:pt>
              <c:pt idx="1">
                <c:v>2</c:v>
              </c:pt>
              <c:pt idx="2">
                <c:v>3</c:v>
              </c:pt>
              <c:pt idx="3">
                <c:v>4</c:v>
              </c:pt>
              <c:pt idx="4">
                <c:v>5</c:v>
              </c:pt>
              <c:pt idx="5">
                <c:v>24</c:v>
              </c:pt>
            </c:numLit>
          </c:cat>
          <c:val>
            <c:numRef>
              <c:f>'Raw Data'!$I$48:$I$53</c:f>
              <c:numCache>
                <c:formatCode>0.000</c:formatCode>
                <c:ptCount val="6"/>
                <c:pt idx="0">
                  <c:v>2.2855591748099893</c:v>
                </c:pt>
                <c:pt idx="1">
                  <c:v>3.2402280130293155</c:v>
                </c:pt>
                <c:pt idx="2">
                  <c:v>3.6465798045602611</c:v>
                </c:pt>
                <c:pt idx="3">
                  <c:v>3.9641693811074923</c:v>
                </c:pt>
                <c:pt idx="4">
                  <c:v>4.2410423452768731</c:v>
                </c:pt>
                <c:pt idx="5">
                  <c:v>5.6213355048859937</c:v>
                </c:pt>
              </c:numCache>
            </c:numRef>
          </c:val>
        </c:ser>
        <c:dLbls>
          <c:showLegendKey val="0"/>
          <c:showVal val="0"/>
          <c:showCatName val="0"/>
          <c:showSerName val="0"/>
          <c:showPercent val="0"/>
          <c:showBubbleSize val="0"/>
        </c:dLbls>
        <c:gapWidth val="150"/>
        <c:axId val="173527424"/>
        <c:axId val="173528960"/>
      </c:barChart>
      <c:catAx>
        <c:axId val="173527424"/>
        <c:scaling>
          <c:orientation val="minMax"/>
        </c:scaling>
        <c:delete val="0"/>
        <c:axPos val="b"/>
        <c:numFmt formatCode="General" sourceLinked="1"/>
        <c:majorTickMark val="none"/>
        <c:minorTickMark val="none"/>
        <c:tickLblPos val="nextTo"/>
        <c:txPr>
          <a:bodyPr/>
          <a:lstStyle/>
          <a:p>
            <a:pPr>
              <a:defRPr sz="1600"/>
            </a:pPr>
            <a:endParaRPr lang="en-US"/>
          </a:p>
        </c:txPr>
        <c:crossAx val="173528960"/>
        <c:crosses val="autoZero"/>
        <c:auto val="1"/>
        <c:lblAlgn val="ctr"/>
        <c:lblOffset val="100"/>
        <c:noMultiLvlLbl val="0"/>
      </c:catAx>
      <c:valAx>
        <c:axId val="173528960"/>
        <c:scaling>
          <c:orientation val="minMax"/>
          <c:max val="50"/>
        </c:scaling>
        <c:delete val="0"/>
        <c:axPos val="l"/>
        <c:title>
          <c:tx>
            <c:rich>
              <a:bodyPr/>
              <a:lstStyle/>
              <a:p>
                <a:pPr>
                  <a:defRPr/>
                </a:pPr>
                <a:r>
                  <a:rPr lang="en-US" dirty="0"/>
                  <a:t>Mg Concentration Cumulative (ppm)</a:t>
                </a:r>
              </a:p>
            </c:rich>
          </c:tx>
          <c:layout>
            <c:manualLayout>
              <c:xMode val="edge"/>
              <c:yMode val="edge"/>
              <c:x val="5.4871525040069173E-3"/>
              <c:y val="0.15511142879568013"/>
            </c:manualLayout>
          </c:layout>
          <c:overlay val="0"/>
        </c:title>
        <c:numFmt formatCode="0.000" sourceLinked="1"/>
        <c:majorTickMark val="out"/>
        <c:minorTickMark val="none"/>
        <c:tickLblPos val="nextTo"/>
        <c:txPr>
          <a:bodyPr/>
          <a:lstStyle/>
          <a:p>
            <a:pPr>
              <a:defRPr sz="1600"/>
            </a:pPr>
            <a:endParaRPr lang="en-US"/>
          </a:p>
        </c:txPr>
        <c:crossAx val="173527424"/>
        <c:crosses val="autoZero"/>
        <c:crossBetween val="between"/>
        <c:majorUnit val="5"/>
      </c:valAx>
    </c:plotArea>
    <c:legend>
      <c:legendPos val="r"/>
      <c:layout>
        <c:manualLayout>
          <c:xMode val="edge"/>
          <c:yMode val="edge"/>
          <c:x val="0.25245544211359633"/>
          <c:y val="1.0515358572229775E-2"/>
          <c:w val="0.68647288396107542"/>
          <c:h val="9.8779887103153205E-2"/>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0.23066933730405811"/>
          <c:y val="4.464884943577889E-2"/>
          <c:w val="0.75205286713600006"/>
          <c:h val="0.72980653448730104"/>
        </c:manualLayout>
      </c:layout>
      <c:barChart>
        <c:barDir val="col"/>
        <c:grouping val="clustered"/>
        <c:varyColors val="0"/>
        <c:ser>
          <c:idx val="1"/>
          <c:order val="0"/>
          <c:tx>
            <c:v>Mg cream I</c:v>
          </c:tx>
          <c:invertIfNegative val="0"/>
          <c:errBars>
            <c:errBarType val="both"/>
            <c:errValType val="cust"/>
            <c:noEndCap val="0"/>
            <c:plus>
              <c:numLit>
                <c:formatCode>General</c:formatCode>
                <c:ptCount val="1"/>
                <c:pt idx="0">
                  <c:v>1</c:v>
                </c:pt>
              </c:numLit>
            </c:plus>
            <c:minus>
              <c:numLit>
                <c:formatCode>General</c:formatCode>
                <c:ptCount val="1"/>
                <c:pt idx="0">
                  <c:v>1</c:v>
                </c:pt>
              </c:numLit>
            </c:minus>
          </c:errBars>
          <c:cat>
            <c:numLit>
              <c:formatCode>General</c:formatCode>
              <c:ptCount val="1"/>
              <c:pt idx="0">
                <c:v>24</c:v>
              </c:pt>
            </c:numLit>
          </c:cat>
          <c:val>
            <c:numRef>
              <c:f>'Raw Data'!$C$53</c:f>
              <c:numCache>
                <c:formatCode>0.000</c:formatCode>
                <c:ptCount val="1"/>
                <c:pt idx="0">
                  <c:v>29.785546853728068</c:v>
                </c:pt>
              </c:numCache>
            </c:numRef>
          </c:val>
        </c:ser>
        <c:ser>
          <c:idx val="3"/>
          <c:order val="1"/>
          <c:tx>
            <c:v>Mg cream II</c:v>
          </c:tx>
          <c:invertIfNegative val="0"/>
          <c:errBars>
            <c:errBarType val="both"/>
            <c:errValType val="cust"/>
            <c:noEndCap val="0"/>
            <c:plus>
              <c:numLit>
                <c:formatCode>General</c:formatCode>
                <c:ptCount val="1"/>
                <c:pt idx="0">
                  <c:v>1</c:v>
                </c:pt>
              </c:numLit>
            </c:plus>
            <c:minus>
              <c:numLit>
                <c:formatCode>General</c:formatCode>
                <c:ptCount val="1"/>
                <c:pt idx="0">
                  <c:v>1</c:v>
                </c:pt>
              </c:numLit>
            </c:minus>
          </c:errBars>
          <c:cat>
            <c:numLit>
              <c:formatCode>General</c:formatCode>
              <c:ptCount val="1"/>
              <c:pt idx="0">
                <c:v>24</c:v>
              </c:pt>
            </c:numLit>
          </c:cat>
          <c:val>
            <c:numRef>
              <c:f>'Raw Data'!$E$53</c:f>
              <c:numCache>
                <c:formatCode>0.000</c:formatCode>
                <c:ptCount val="1"/>
                <c:pt idx="0">
                  <c:v>24.524605639051053</c:v>
                </c:pt>
              </c:numCache>
            </c:numRef>
          </c:val>
        </c:ser>
        <c:ser>
          <c:idx val="5"/>
          <c:order val="2"/>
          <c:tx>
            <c:v>MgCl2 solution</c:v>
          </c:tx>
          <c:invertIfNegative val="0"/>
          <c:errBars>
            <c:errBarType val="both"/>
            <c:errValType val="cust"/>
            <c:noEndCap val="0"/>
            <c:plus>
              <c:numLit>
                <c:formatCode>General</c:formatCode>
                <c:ptCount val="1"/>
                <c:pt idx="0">
                  <c:v>1</c:v>
                </c:pt>
              </c:numLit>
            </c:plus>
            <c:minus>
              <c:numLit>
                <c:formatCode>General</c:formatCode>
                <c:ptCount val="1"/>
                <c:pt idx="0">
                  <c:v>1</c:v>
                </c:pt>
              </c:numLit>
            </c:minus>
          </c:errBars>
          <c:cat>
            <c:numLit>
              <c:formatCode>General</c:formatCode>
              <c:ptCount val="1"/>
              <c:pt idx="0">
                <c:v>24</c:v>
              </c:pt>
            </c:numLit>
          </c:cat>
          <c:val>
            <c:numRef>
              <c:f>'Raw Data'!$G$53</c:f>
              <c:numCache>
                <c:formatCode>0.000</c:formatCode>
                <c:ptCount val="1"/>
                <c:pt idx="0">
                  <c:v>6.1764659702088682</c:v>
                </c:pt>
              </c:numCache>
            </c:numRef>
          </c:val>
        </c:ser>
        <c:ser>
          <c:idx val="7"/>
          <c:order val="3"/>
          <c:tx>
            <c:v>Phosphate buffer</c:v>
          </c:tx>
          <c:invertIfNegative val="0"/>
          <c:errBars>
            <c:errBarType val="both"/>
            <c:errValType val="cust"/>
            <c:noEndCap val="0"/>
            <c:plus>
              <c:numLit>
                <c:formatCode>General</c:formatCode>
                <c:ptCount val="1"/>
                <c:pt idx="0">
                  <c:v>1</c:v>
                </c:pt>
              </c:numLit>
            </c:plus>
            <c:minus>
              <c:numLit>
                <c:formatCode>General</c:formatCode>
                <c:ptCount val="1"/>
                <c:pt idx="0">
                  <c:v>1</c:v>
                </c:pt>
              </c:numLit>
            </c:minus>
          </c:errBars>
          <c:cat>
            <c:numLit>
              <c:formatCode>General</c:formatCode>
              <c:ptCount val="1"/>
              <c:pt idx="0">
                <c:v>24</c:v>
              </c:pt>
            </c:numLit>
          </c:cat>
          <c:val>
            <c:numRef>
              <c:f>'Raw Data'!$I$53</c:f>
              <c:numCache>
                <c:formatCode>0.000</c:formatCode>
                <c:ptCount val="1"/>
                <c:pt idx="0">
                  <c:v>5.6213355048859937</c:v>
                </c:pt>
              </c:numCache>
            </c:numRef>
          </c:val>
        </c:ser>
        <c:dLbls>
          <c:showLegendKey val="0"/>
          <c:showVal val="0"/>
          <c:showCatName val="0"/>
          <c:showSerName val="0"/>
          <c:showPercent val="0"/>
          <c:showBubbleSize val="0"/>
        </c:dLbls>
        <c:gapWidth val="150"/>
        <c:axId val="175019520"/>
        <c:axId val="175021056"/>
      </c:barChart>
      <c:catAx>
        <c:axId val="175019520"/>
        <c:scaling>
          <c:orientation val="minMax"/>
        </c:scaling>
        <c:delete val="0"/>
        <c:axPos val="b"/>
        <c:numFmt formatCode="General" sourceLinked="1"/>
        <c:majorTickMark val="none"/>
        <c:minorTickMark val="none"/>
        <c:tickLblPos val="nextTo"/>
        <c:txPr>
          <a:bodyPr/>
          <a:lstStyle/>
          <a:p>
            <a:pPr>
              <a:defRPr sz="1600"/>
            </a:pPr>
            <a:endParaRPr lang="en-US"/>
          </a:p>
        </c:txPr>
        <c:crossAx val="175021056"/>
        <c:crosses val="autoZero"/>
        <c:auto val="1"/>
        <c:lblAlgn val="ctr"/>
        <c:lblOffset val="100"/>
        <c:noMultiLvlLbl val="0"/>
      </c:catAx>
      <c:valAx>
        <c:axId val="175021056"/>
        <c:scaling>
          <c:orientation val="minMax"/>
          <c:max val="50"/>
        </c:scaling>
        <c:delete val="0"/>
        <c:axPos val="l"/>
        <c:title>
          <c:tx>
            <c:rich>
              <a:bodyPr/>
              <a:lstStyle/>
              <a:p>
                <a:pPr>
                  <a:defRPr sz="1800"/>
                </a:pPr>
                <a:r>
                  <a:rPr lang="en-US" sz="1800"/>
                  <a:t>Mg Concentration Cumulative (ppm)</a:t>
                </a:r>
              </a:p>
            </c:rich>
          </c:tx>
          <c:layout/>
          <c:overlay val="0"/>
        </c:title>
        <c:numFmt formatCode="0.000" sourceLinked="1"/>
        <c:majorTickMark val="out"/>
        <c:minorTickMark val="none"/>
        <c:tickLblPos val="nextTo"/>
        <c:txPr>
          <a:bodyPr/>
          <a:lstStyle/>
          <a:p>
            <a:pPr>
              <a:defRPr sz="1600"/>
            </a:pPr>
            <a:endParaRPr lang="en-US"/>
          </a:p>
        </c:txPr>
        <c:crossAx val="175019520"/>
        <c:crosses val="autoZero"/>
        <c:crossBetween val="between"/>
      </c:valAx>
    </c:plotArea>
    <c:legend>
      <c:legendPos val="r"/>
      <c:layout>
        <c:manualLayout>
          <c:xMode val="edge"/>
          <c:yMode val="edge"/>
          <c:x val="0.26809191455958542"/>
          <c:y val="7.6193111948666299E-3"/>
          <c:w val="0.65205051663014446"/>
          <c:h val="0.20200338295171774"/>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0.54021</cdr:x>
      <cdr:y>0.89472</cdr:y>
    </cdr:from>
    <cdr:to>
      <cdr:x>0.68483</cdr:x>
      <cdr:y>0.9969</cdr:y>
    </cdr:to>
    <cdr:sp macro="" textlink="">
      <cdr:nvSpPr>
        <cdr:cNvPr id="2" name="TextBox 1"/>
        <cdr:cNvSpPr txBox="1"/>
      </cdr:nvSpPr>
      <cdr:spPr>
        <a:xfrm xmlns:a="http://schemas.openxmlformats.org/drawingml/2006/main">
          <a:off x="3424437" y="3135926"/>
          <a:ext cx="916724" cy="35810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b="1" dirty="0" smtClean="0"/>
            <a:t>Time (h)</a:t>
          </a:r>
          <a:endParaRPr lang="en-US" sz="18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4158774" cy="365430"/>
          </a:xfrm>
          <a:prstGeom prst="rect">
            <a:avLst/>
          </a:prstGeom>
          <a:noFill/>
          <a:ln w="9525">
            <a:noFill/>
            <a:miter lim="800000"/>
            <a:headEnd/>
            <a:tailEnd/>
          </a:ln>
        </p:spPr>
        <p:txBody>
          <a:bodyPr vert="horz" wrap="square" lIns="97325" tIns="48663" rIns="97325" bIns="48663" numCol="1" anchor="t" anchorCtr="0" compatLnSpc="1">
            <a:prstTxWarp prst="textNoShape">
              <a:avLst/>
            </a:prstTxWarp>
          </a:bodyPr>
          <a:lstStyle>
            <a:lvl1pPr defTabSz="974174">
              <a:defRPr sz="1300"/>
            </a:lvl1pPr>
          </a:lstStyle>
          <a:p>
            <a:pPr>
              <a:defRPr/>
            </a:pPr>
            <a:endParaRPr lang="en-US" dirty="0"/>
          </a:p>
        </p:txBody>
      </p:sp>
      <p:sp>
        <p:nvSpPr>
          <p:cNvPr id="9219" name="Rectangle 1027"/>
          <p:cNvSpPr>
            <a:spLocks noGrp="1" noChangeArrowheads="1"/>
          </p:cNvSpPr>
          <p:nvPr>
            <p:ph type="dt" sz="quarter" idx="1"/>
          </p:nvPr>
        </p:nvSpPr>
        <p:spPr bwMode="auto">
          <a:xfrm>
            <a:off x="5442428" y="0"/>
            <a:ext cx="4158774" cy="365430"/>
          </a:xfrm>
          <a:prstGeom prst="rect">
            <a:avLst/>
          </a:prstGeom>
          <a:noFill/>
          <a:ln w="9525">
            <a:noFill/>
            <a:miter lim="800000"/>
            <a:headEnd/>
            <a:tailEnd/>
          </a:ln>
        </p:spPr>
        <p:txBody>
          <a:bodyPr vert="horz" wrap="square" lIns="97325" tIns="48663" rIns="97325" bIns="48663" numCol="1" anchor="t" anchorCtr="0" compatLnSpc="1">
            <a:prstTxWarp prst="textNoShape">
              <a:avLst/>
            </a:prstTxWarp>
          </a:bodyPr>
          <a:lstStyle>
            <a:lvl1pPr algn="r" defTabSz="974174">
              <a:defRPr sz="1300"/>
            </a:lvl1pPr>
          </a:lstStyle>
          <a:p>
            <a:pPr>
              <a:defRPr/>
            </a:pPr>
            <a:endParaRPr lang="en-US" dirty="0"/>
          </a:p>
        </p:txBody>
      </p:sp>
      <p:sp>
        <p:nvSpPr>
          <p:cNvPr id="9220" name="Rectangle 1028"/>
          <p:cNvSpPr>
            <a:spLocks noGrp="1" noChangeArrowheads="1"/>
          </p:cNvSpPr>
          <p:nvPr>
            <p:ph type="ftr" sz="quarter" idx="2"/>
          </p:nvPr>
        </p:nvSpPr>
        <p:spPr bwMode="auto">
          <a:xfrm>
            <a:off x="0" y="6949773"/>
            <a:ext cx="4158774" cy="365429"/>
          </a:xfrm>
          <a:prstGeom prst="rect">
            <a:avLst/>
          </a:prstGeom>
          <a:noFill/>
          <a:ln w="9525">
            <a:noFill/>
            <a:miter lim="800000"/>
            <a:headEnd/>
            <a:tailEnd/>
          </a:ln>
        </p:spPr>
        <p:txBody>
          <a:bodyPr vert="horz" wrap="square" lIns="97325" tIns="48663" rIns="97325" bIns="48663" numCol="1" anchor="b" anchorCtr="0" compatLnSpc="1">
            <a:prstTxWarp prst="textNoShape">
              <a:avLst/>
            </a:prstTxWarp>
          </a:bodyPr>
          <a:lstStyle>
            <a:lvl1pPr defTabSz="974174">
              <a:defRPr sz="1300"/>
            </a:lvl1pPr>
          </a:lstStyle>
          <a:p>
            <a:pPr>
              <a:defRPr/>
            </a:pPr>
            <a:endParaRPr lang="en-US" dirty="0"/>
          </a:p>
        </p:txBody>
      </p:sp>
      <p:sp>
        <p:nvSpPr>
          <p:cNvPr id="9221" name="Rectangle 1029"/>
          <p:cNvSpPr>
            <a:spLocks noGrp="1" noChangeArrowheads="1"/>
          </p:cNvSpPr>
          <p:nvPr>
            <p:ph type="sldNum" sz="quarter" idx="3"/>
          </p:nvPr>
        </p:nvSpPr>
        <p:spPr bwMode="auto">
          <a:xfrm>
            <a:off x="5442428" y="6949773"/>
            <a:ext cx="4158774" cy="365429"/>
          </a:xfrm>
          <a:prstGeom prst="rect">
            <a:avLst/>
          </a:prstGeom>
          <a:noFill/>
          <a:ln w="9525">
            <a:noFill/>
            <a:miter lim="800000"/>
            <a:headEnd/>
            <a:tailEnd/>
          </a:ln>
        </p:spPr>
        <p:txBody>
          <a:bodyPr vert="horz" wrap="square" lIns="97325" tIns="48663" rIns="97325" bIns="48663" numCol="1" anchor="b" anchorCtr="0" compatLnSpc="1">
            <a:prstTxWarp prst="textNoShape">
              <a:avLst/>
            </a:prstTxWarp>
          </a:bodyPr>
          <a:lstStyle>
            <a:lvl1pPr algn="r" defTabSz="974174">
              <a:defRPr sz="1300"/>
            </a:lvl1pPr>
          </a:lstStyle>
          <a:p>
            <a:pPr>
              <a:defRPr/>
            </a:pPr>
            <a:fld id="{DBD13914-C41D-4390-9D9A-DC234C373FF1}" type="slidenum">
              <a:rPr lang="en-US"/>
              <a:pPr>
                <a:defRPr/>
              </a:pPr>
              <a:t>‹#›</a:t>
            </a:fld>
            <a:endParaRPr lang="en-US" dirty="0"/>
          </a:p>
        </p:txBody>
      </p:sp>
    </p:spTree>
    <p:extLst>
      <p:ext uri="{BB962C8B-B14F-4D97-AF65-F5344CB8AC3E}">
        <p14:creationId xmlns:p14="http://schemas.microsoft.com/office/powerpoint/2010/main" val="317867133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4160412" cy="365430"/>
          </a:xfrm>
          <a:prstGeom prst="rect">
            <a:avLst/>
          </a:prstGeom>
          <a:noFill/>
          <a:ln w="9525">
            <a:noFill/>
            <a:miter lim="800000"/>
            <a:headEnd/>
            <a:tailEnd/>
          </a:ln>
        </p:spPr>
        <p:txBody>
          <a:bodyPr vert="horz" wrap="square" lIns="20728" tIns="10363" rIns="20728" bIns="10363" numCol="1" anchor="t" anchorCtr="0" compatLnSpc="1">
            <a:prstTxWarp prst="textNoShape">
              <a:avLst/>
            </a:prstTxWarp>
          </a:bodyPr>
          <a:lstStyle>
            <a:lvl1pPr defTabSz="207096">
              <a:defRPr sz="300"/>
            </a:lvl1pPr>
          </a:lstStyle>
          <a:p>
            <a:pPr>
              <a:defRPr/>
            </a:pPr>
            <a:endParaRPr lang="en-US" dirty="0"/>
          </a:p>
        </p:txBody>
      </p:sp>
      <p:sp>
        <p:nvSpPr>
          <p:cNvPr id="3" name="Date Placeholder 2"/>
          <p:cNvSpPr>
            <a:spLocks noGrp="1"/>
          </p:cNvSpPr>
          <p:nvPr>
            <p:ph type="dt" idx="1"/>
          </p:nvPr>
        </p:nvSpPr>
        <p:spPr bwMode="auto">
          <a:xfrm>
            <a:off x="5439153" y="0"/>
            <a:ext cx="4160412" cy="365430"/>
          </a:xfrm>
          <a:prstGeom prst="rect">
            <a:avLst/>
          </a:prstGeom>
          <a:noFill/>
          <a:ln w="9525">
            <a:noFill/>
            <a:miter lim="800000"/>
            <a:headEnd/>
            <a:tailEnd/>
          </a:ln>
        </p:spPr>
        <p:txBody>
          <a:bodyPr vert="horz" wrap="square" lIns="20728" tIns="10363" rIns="20728" bIns="10363" numCol="1" anchor="t" anchorCtr="0" compatLnSpc="1">
            <a:prstTxWarp prst="textNoShape">
              <a:avLst/>
            </a:prstTxWarp>
          </a:bodyPr>
          <a:lstStyle>
            <a:lvl1pPr algn="r" defTabSz="207096">
              <a:defRPr sz="300"/>
            </a:lvl1pPr>
          </a:lstStyle>
          <a:p>
            <a:pPr>
              <a:defRPr/>
            </a:pPr>
            <a:fld id="{78A36DB2-305A-443C-9779-191572F3B6EB}" type="datetimeFigureOut">
              <a:rPr lang="en-US"/>
              <a:pPr>
                <a:defRPr/>
              </a:pPr>
              <a:t>11/29/2012</a:t>
            </a:fld>
            <a:endParaRPr lang="en-US" dirty="0"/>
          </a:p>
        </p:txBody>
      </p:sp>
      <p:sp>
        <p:nvSpPr>
          <p:cNvPr id="4" name="Slide Image Placeholder 3"/>
          <p:cNvSpPr>
            <a:spLocks noGrp="1" noRot="1" noChangeAspect="1"/>
          </p:cNvSpPr>
          <p:nvPr>
            <p:ph type="sldImg" idx="2"/>
          </p:nvPr>
        </p:nvSpPr>
        <p:spPr>
          <a:xfrm>
            <a:off x="3427413" y="547688"/>
            <a:ext cx="2746375" cy="2744787"/>
          </a:xfrm>
          <a:prstGeom prst="rect">
            <a:avLst/>
          </a:prstGeom>
          <a:noFill/>
          <a:ln w="12700">
            <a:solidFill>
              <a:prstClr val="black"/>
            </a:solidFill>
          </a:ln>
        </p:spPr>
        <p:txBody>
          <a:bodyPr vert="horz" lIns="95429" tIns="47715" rIns="95429" bIns="47715" rtlCol="0" anchor="ctr"/>
          <a:lstStyle/>
          <a:p>
            <a:pPr lvl="0"/>
            <a:endParaRPr lang="en-US" noProof="0" dirty="0" smtClean="0"/>
          </a:p>
        </p:txBody>
      </p:sp>
      <p:sp>
        <p:nvSpPr>
          <p:cNvPr id="5" name="Notes Placeholder 4"/>
          <p:cNvSpPr>
            <a:spLocks noGrp="1"/>
          </p:cNvSpPr>
          <p:nvPr>
            <p:ph type="body" sz="quarter" idx="3"/>
          </p:nvPr>
        </p:nvSpPr>
        <p:spPr bwMode="auto">
          <a:xfrm>
            <a:off x="959465" y="3474060"/>
            <a:ext cx="7682270" cy="3292170"/>
          </a:xfrm>
          <a:prstGeom prst="rect">
            <a:avLst/>
          </a:prstGeom>
          <a:noFill/>
          <a:ln w="9525">
            <a:noFill/>
            <a:miter lim="800000"/>
            <a:headEnd/>
            <a:tailEnd/>
          </a:ln>
        </p:spPr>
        <p:txBody>
          <a:bodyPr vert="horz" wrap="square" lIns="20728" tIns="10363" rIns="20728" bIns="1036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0" y="6948117"/>
            <a:ext cx="4160412" cy="365430"/>
          </a:xfrm>
          <a:prstGeom prst="rect">
            <a:avLst/>
          </a:prstGeom>
          <a:noFill/>
          <a:ln w="9525">
            <a:noFill/>
            <a:miter lim="800000"/>
            <a:headEnd/>
            <a:tailEnd/>
          </a:ln>
        </p:spPr>
        <p:txBody>
          <a:bodyPr vert="horz" wrap="square" lIns="20728" tIns="10363" rIns="20728" bIns="10363" numCol="1" anchor="b" anchorCtr="0" compatLnSpc="1">
            <a:prstTxWarp prst="textNoShape">
              <a:avLst/>
            </a:prstTxWarp>
          </a:bodyPr>
          <a:lstStyle>
            <a:lvl1pPr defTabSz="207096">
              <a:defRPr sz="300"/>
            </a:lvl1pPr>
          </a:lstStyle>
          <a:p>
            <a:pPr>
              <a:defRPr/>
            </a:pPr>
            <a:endParaRPr lang="en-US" dirty="0"/>
          </a:p>
        </p:txBody>
      </p:sp>
      <p:sp>
        <p:nvSpPr>
          <p:cNvPr id="7" name="Slide Number Placeholder 6"/>
          <p:cNvSpPr>
            <a:spLocks noGrp="1"/>
          </p:cNvSpPr>
          <p:nvPr>
            <p:ph type="sldNum" sz="quarter" idx="5"/>
          </p:nvPr>
        </p:nvSpPr>
        <p:spPr bwMode="auto">
          <a:xfrm>
            <a:off x="5439153" y="6948117"/>
            <a:ext cx="4160412" cy="365430"/>
          </a:xfrm>
          <a:prstGeom prst="rect">
            <a:avLst/>
          </a:prstGeom>
          <a:noFill/>
          <a:ln w="9525">
            <a:noFill/>
            <a:miter lim="800000"/>
            <a:headEnd/>
            <a:tailEnd/>
          </a:ln>
        </p:spPr>
        <p:txBody>
          <a:bodyPr vert="horz" wrap="square" lIns="20728" tIns="10363" rIns="20728" bIns="10363" numCol="1" anchor="b" anchorCtr="0" compatLnSpc="1">
            <a:prstTxWarp prst="textNoShape">
              <a:avLst/>
            </a:prstTxWarp>
          </a:bodyPr>
          <a:lstStyle>
            <a:lvl1pPr algn="r" defTabSz="207096">
              <a:defRPr sz="300"/>
            </a:lvl1pPr>
          </a:lstStyle>
          <a:p>
            <a:pPr>
              <a:defRPr/>
            </a:pPr>
            <a:fld id="{4D47CFF3-47AE-4901-8212-AD74F70413D4}" type="slidenum">
              <a:rPr lang="en-US"/>
              <a:pPr>
                <a:defRPr/>
              </a:pPr>
              <a:t>‹#›</a:t>
            </a:fld>
            <a:endParaRPr lang="en-US" dirty="0"/>
          </a:p>
        </p:txBody>
      </p:sp>
    </p:spTree>
    <p:extLst>
      <p:ext uri="{BB962C8B-B14F-4D97-AF65-F5344CB8AC3E}">
        <p14:creationId xmlns:p14="http://schemas.microsoft.com/office/powerpoint/2010/main" val="614297348"/>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100" kern="1200">
        <a:solidFill>
          <a:schemeClr val="tx1"/>
        </a:solidFill>
        <a:latin typeface="+mn-lt"/>
        <a:ea typeface="+mn-ea"/>
        <a:cs typeface="+mn-cs"/>
      </a:defRPr>
    </a:lvl1pPr>
    <a:lvl2pPr marL="400050" algn="l" rtl="0" eaLnBrk="0" fontAlgn="base" hangingPunct="0">
      <a:spcBef>
        <a:spcPct val="30000"/>
      </a:spcBef>
      <a:spcAft>
        <a:spcPct val="0"/>
      </a:spcAft>
      <a:defRPr sz="1100" kern="1200">
        <a:solidFill>
          <a:schemeClr val="tx1"/>
        </a:solidFill>
        <a:latin typeface="+mn-lt"/>
        <a:ea typeface="+mn-ea"/>
        <a:cs typeface="+mn-cs"/>
      </a:defRPr>
    </a:lvl2pPr>
    <a:lvl3pPr marL="800100" algn="l" rtl="0" eaLnBrk="0" fontAlgn="base" hangingPunct="0">
      <a:spcBef>
        <a:spcPct val="30000"/>
      </a:spcBef>
      <a:spcAft>
        <a:spcPct val="0"/>
      </a:spcAft>
      <a:defRPr sz="1100" kern="1200">
        <a:solidFill>
          <a:schemeClr val="tx1"/>
        </a:solidFill>
        <a:latin typeface="+mn-lt"/>
        <a:ea typeface="+mn-ea"/>
        <a:cs typeface="+mn-cs"/>
      </a:defRPr>
    </a:lvl3pPr>
    <a:lvl4pPr marL="1200150" algn="l" rtl="0" eaLnBrk="0" fontAlgn="base" hangingPunct="0">
      <a:spcBef>
        <a:spcPct val="30000"/>
      </a:spcBef>
      <a:spcAft>
        <a:spcPct val="0"/>
      </a:spcAft>
      <a:defRPr sz="1100" kern="1200">
        <a:solidFill>
          <a:schemeClr val="tx1"/>
        </a:solidFill>
        <a:latin typeface="+mn-lt"/>
        <a:ea typeface="+mn-ea"/>
        <a:cs typeface="+mn-cs"/>
      </a:defRPr>
    </a:lvl4pPr>
    <a:lvl5pPr marL="1600200" algn="l" rtl="0" eaLnBrk="0" fontAlgn="base" hangingPunct="0">
      <a:spcBef>
        <a:spcPct val="30000"/>
      </a:spcBef>
      <a:spcAft>
        <a:spcPct val="0"/>
      </a:spcAft>
      <a:defRPr sz="1100" kern="1200">
        <a:solidFill>
          <a:schemeClr val="tx1"/>
        </a:solidFill>
        <a:latin typeface="+mn-lt"/>
        <a:ea typeface="+mn-ea"/>
        <a:cs typeface="+mn-cs"/>
      </a:defRPr>
    </a:lvl5pPr>
    <a:lvl6pPr marL="2000250" algn="l" defTabSz="800100" rtl="0" eaLnBrk="1" latinLnBrk="0" hangingPunct="1">
      <a:defRPr sz="1100" kern="1200">
        <a:solidFill>
          <a:schemeClr val="tx1"/>
        </a:solidFill>
        <a:latin typeface="+mn-lt"/>
        <a:ea typeface="+mn-ea"/>
        <a:cs typeface="+mn-cs"/>
      </a:defRPr>
    </a:lvl6pPr>
    <a:lvl7pPr marL="2400300" algn="l" defTabSz="800100" rtl="0" eaLnBrk="1" latinLnBrk="0" hangingPunct="1">
      <a:defRPr sz="1100" kern="1200">
        <a:solidFill>
          <a:schemeClr val="tx1"/>
        </a:solidFill>
        <a:latin typeface="+mn-lt"/>
        <a:ea typeface="+mn-ea"/>
        <a:cs typeface="+mn-cs"/>
      </a:defRPr>
    </a:lvl7pPr>
    <a:lvl8pPr marL="2800350" algn="l" defTabSz="800100" rtl="0" eaLnBrk="1" latinLnBrk="0" hangingPunct="1">
      <a:defRPr sz="1100" kern="1200">
        <a:solidFill>
          <a:schemeClr val="tx1"/>
        </a:solidFill>
        <a:latin typeface="+mn-lt"/>
        <a:ea typeface="+mn-ea"/>
        <a:cs typeface="+mn-cs"/>
      </a:defRPr>
    </a:lvl8pPr>
    <a:lvl9pPr marL="3200400" algn="l" defTabSz="800100"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3427413" y="547688"/>
            <a:ext cx="2746375" cy="2744787"/>
          </a:xfrm>
          <a:noFill/>
          <a:ln>
            <a:solidFill>
              <a:srgbClr val="000000"/>
            </a:solidFill>
            <a:miter lim="800000"/>
            <a:headEnd/>
            <a:tailEnd/>
          </a:ln>
        </p:spPr>
      </p:sp>
      <p:sp>
        <p:nvSpPr>
          <p:cNvPr id="4099" name="Notes Placeholder 2"/>
          <p:cNvSpPr>
            <a:spLocks noGrp="1"/>
          </p:cNvSpPr>
          <p:nvPr>
            <p:ph type="body" idx="1"/>
          </p:nvPr>
        </p:nvSpPr>
        <p:spPr>
          <a:noFill/>
          <a:ln/>
        </p:spPr>
        <p:txBody>
          <a:bodyPr/>
          <a:lstStyle/>
          <a:p>
            <a:pPr eaLnBrk="1" hangingPunct="1">
              <a:spcBef>
                <a:spcPct val="0"/>
              </a:spcBef>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00300" y="9941986"/>
            <a:ext cx="27203400" cy="6860116"/>
          </a:xfrm>
        </p:spPr>
        <p:txBody>
          <a:bodyPr/>
          <a:lstStyle/>
          <a:p>
            <a:r>
              <a:rPr lang="en-US" smtClean="0"/>
              <a:t>Click to edit Master title style</a:t>
            </a:r>
            <a:endParaRPr lang="en-US"/>
          </a:p>
        </p:txBody>
      </p:sp>
      <p:sp>
        <p:nvSpPr>
          <p:cNvPr id="3" name="Subtitle 2"/>
          <p:cNvSpPr>
            <a:spLocks noGrp="1"/>
          </p:cNvSpPr>
          <p:nvPr>
            <p:ph type="subTitle" idx="1"/>
          </p:nvPr>
        </p:nvSpPr>
        <p:spPr>
          <a:xfrm>
            <a:off x="4800600" y="18135600"/>
            <a:ext cx="22402800" cy="8178800"/>
          </a:xfrm>
        </p:spPr>
        <p:txBody>
          <a:bodyPr/>
          <a:lstStyle>
            <a:lvl1pPr marL="0" indent="0" algn="ctr">
              <a:buNone/>
              <a:defRPr>
                <a:solidFill>
                  <a:schemeClr val="tx1">
                    <a:tint val="75000"/>
                  </a:schemeClr>
                </a:solidFill>
              </a:defRPr>
            </a:lvl1pPr>
            <a:lvl2pPr marL="1919934" indent="0" algn="ctr">
              <a:buNone/>
              <a:defRPr>
                <a:solidFill>
                  <a:schemeClr val="tx1">
                    <a:tint val="75000"/>
                  </a:schemeClr>
                </a:solidFill>
              </a:defRPr>
            </a:lvl2pPr>
            <a:lvl3pPr marL="3839867" indent="0" algn="ctr">
              <a:buNone/>
              <a:defRPr>
                <a:solidFill>
                  <a:schemeClr val="tx1">
                    <a:tint val="75000"/>
                  </a:schemeClr>
                </a:solidFill>
              </a:defRPr>
            </a:lvl3pPr>
            <a:lvl4pPr marL="5759800" indent="0" algn="ctr">
              <a:buNone/>
              <a:defRPr>
                <a:solidFill>
                  <a:schemeClr val="tx1">
                    <a:tint val="75000"/>
                  </a:schemeClr>
                </a:solidFill>
              </a:defRPr>
            </a:lvl4pPr>
            <a:lvl5pPr marL="7679730" indent="0" algn="ctr">
              <a:buNone/>
              <a:defRPr>
                <a:solidFill>
                  <a:schemeClr val="tx1">
                    <a:tint val="75000"/>
                  </a:schemeClr>
                </a:solidFill>
              </a:defRPr>
            </a:lvl5pPr>
            <a:lvl6pPr marL="9599663" indent="0" algn="ctr">
              <a:buNone/>
              <a:defRPr>
                <a:solidFill>
                  <a:schemeClr val="tx1">
                    <a:tint val="75000"/>
                  </a:schemeClr>
                </a:solidFill>
              </a:defRPr>
            </a:lvl6pPr>
            <a:lvl7pPr marL="11519596" indent="0" algn="ctr">
              <a:buNone/>
              <a:defRPr>
                <a:solidFill>
                  <a:schemeClr val="tx1">
                    <a:tint val="75000"/>
                  </a:schemeClr>
                </a:solidFill>
              </a:defRPr>
            </a:lvl7pPr>
            <a:lvl8pPr marL="13439529" indent="0" algn="ctr">
              <a:buNone/>
              <a:defRPr>
                <a:solidFill>
                  <a:schemeClr val="tx1">
                    <a:tint val="75000"/>
                  </a:schemeClr>
                </a:solidFill>
              </a:defRPr>
            </a:lvl8pPr>
            <a:lvl9pPr marL="1535946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CC3C6353-F9E8-4DF9-99D6-748D6AE463AC}"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10B8A8D-553F-4509-A227-981033E4BB7F}"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202900" y="1281652"/>
            <a:ext cx="7200900" cy="273071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00200" y="1281652"/>
            <a:ext cx="21069300" cy="273071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6A8847D-FFC1-4699-AC1B-8E3992FCBEED}"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E7C9BB3-A876-4B81-A862-4BAC5A358FEC}"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28095" y="20565535"/>
            <a:ext cx="27203400" cy="6356350"/>
          </a:xfrm>
        </p:spPr>
        <p:txBody>
          <a:bodyPr anchor="t"/>
          <a:lstStyle>
            <a:lvl1pPr algn="l">
              <a:defRPr sz="16800" b="1" cap="all"/>
            </a:lvl1pPr>
          </a:lstStyle>
          <a:p>
            <a:r>
              <a:rPr lang="en-US" smtClean="0"/>
              <a:t>Click to edit Master title style</a:t>
            </a:r>
            <a:endParaRPr lang="en-US"/>
          </a:p>
        </p:txBody>
      </p:sp>
      <p:sp>
        <p:nvSpPr>
          <p:cNvPr id="3" name="Text Placeholder 2"/>
          <p:cNvSpPr>
            <a:spLocks noGrp="1"/>
          </p:cNvSpPr>
          <p:nvPr>
            <p:ph type="body" idx="1"/>
          </p:nvPr>
        </p:nvSpPr>
        <p:spPr>
          <a:xfrm>
            <a:off x="2528095" y="13564668"/>
            <a:ext cx="27203400" cy="7000873"/>
          </a:xfrm>
        </p:spPr>
        <p:txBody>
          <a:bodyPr anchor="b"/>
          <a:lstStyle>
            <a:lvl1pPr marL="0" indent="0">
              <a:buNone/>
              <a:defRPr sz="8400">
                <a:solidFill>
                  <a:schemeClr val="tx1">
                    <a:tint val="75000"/>
                  </a:schemeClr>
                </a:solidFill>
              </a:defRPr>
            </a:lvl1pPr>
            <a:lvl2pPr marL="1919934" indent="0">
              <a:buNone/>
              <a:defRPr sz="7500">
                <a:solidFill>
                  <a:schemeClr val="tx1">
                    <a:tint val="75000"/>
                  </a:schemeClr>
                </a:solidFill>
              </a:defRPr>
            </a:lvl2pPr>
            <a:lvl3pPr marL="3839867" indent="0">
              <a:buNone/>
              <a:defRPr sz="6700">
                <a:solidFill>
                  <a:schemeClr val="tx1">
                    <a:tint val="75000"/>
                  </a:schemeClr>
                </a:solidFill>
              </a:defRPr>
            </a:lvl3pPr>
            <a:lvl4pPr marL="5759800" indent="0">
              <a:buNone/>
              <a:defRPr sz="5900">
                <a:solidFill>
                  <a:schemeClr val="tx1">
                    <a:tint val="75000"/>
                  </a:schemeClr>
                </a:solidFill>
              </a:defRPr>
            </a:lvl4pPr>
            <a:lvl5pPr marL="7679730" indent="0">
              <a:buNone/>
              <a:defRPr sz="5900">
                <a:solidFill>
                  <a:schemeClr val="tx1">
                    <a:tint val="75000"/>
                  </a:schemeClr>
                </a:solidFill>
              </a:defRPr>
            </a:lvl5pPr>
            <a:lvl6pPr marL="9599663" indent="0">
              <a:buNone/>
              <a:defRPr sz="5900">
                <a:solidFill>
                  <a:schemeClr val="tx1">
                    <a:tint val="75000"/>
                  </a:schemeClr>
                </a:solidFill>
              </a:defRPr>
            </a:lvl6pPr>
            <a:lvl7pPr marL="11519596" indent="0">
              <a:buNone/>
              <a:defRPr sz="5900">
                <a:solidFill>
                  <a:schemeClr val="tx1">
                    <a:tint val="75000"/>
                  </a:schemeClr>
                </a:solidFill>
              </a:defRPr>
            </a:lvl7pPr>
            <a:lvl8pPr marL="13439529" indent="0">
              <a:buNone/>
              <a:defRPr sz="5900">
                <a:solidFill>
                  <a:schemeClr val="tx1">
                    <a:tint val="75000"/>
                  </a:schemeClr>
                </a:solidFill>
              </a:defRPr>
            </a:lvl8pPr>
            <a:lvl9pPr marL="15359463" indent="0">
              <a:buNone/>
              <a:defRPr sz="5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58D71F7-E8E5-4FA7-BA9A-4AFFA3D70265}"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7467608"/>
            <a:ext cx="14135100" cy="21121160"/>
          </a:xfrm>
        </p:spPr>
        <p:txBody>
          <a:bodyPr/>
          <a:lstStyle>
            <a:lvl1pPr>
              <a:defRPr sz="11700"/>
            </a:lvl1pPr>
            <a:lvl2pPr>
              <a:defRPr sz="10100"/>
            </a:lvl2pPr>
            <a:lvl3pPr>
              <a:defRPr sz="8400"/>
            </a:lvl3pPr>
            <a:lvl4pPr>
              <a:defRPr sz="7500"/>
            </a:lvl4pPr>
            <a:lvl5pPr>
              <a:defRPr sz="7500"/>
            </a:lvl5pPr>
            <a:lvl6pPr>
              <a:defRPr sz="7500"/>
            </a:lvl6pPr>
            <a:lvl7pPr>
              <a:defRPr sz="7500"/>
            </a:lvl7pPr>
            <a:lvl8pPr>
              <a:defRPr sz="7500"/>
            </a:lvl8pPr>
            <a:lvl9pPr>
              <a:defRPr sz="7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268700" y="7467608"/>
            <a:ext cx="14135100" cy="21121160"/>
          </a:xfrm>
        </p:spPr>
        <p:txBody>
          <a:bodyPr/>
          <a:lstStyle>
            <a:lvl1pPr>
              <a:defRPr sz="11700"/>
            </a:lvl1pPr>
            <a:lvl2pPr>
              <a:defRPr sz="10100"/>
            </a:lvl2pPr>
            <a:lvl3pPr>
              <a:defRPr sz="8400"/>
            </a:lvl3pPr>
            <a:lvl4pPr>
              <a:defRPr sz="7500"/>
            </a:lvl4pPr>
            <a:lvl5pPr>
              <a:defRPr sz="7500"/>
            </a:lvl5pPr>
            <a:lvl6pPr>
              <a:defRPr sz="7500"/>
            </a:lvl6pPr>
            <a:lvl7pPr>
              <a:defRPr sz="7500"/>
            </a:lvl7pPr>
            <a:lvl8pPr>
              <a:defRPr sz="7500"/>
            </a:lvl8pPr>
            <a:lvl9pPr>
              <a:defRPr sz="7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777D5BB5-B543-4D13-B718-1ED05B8459D6}"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7163860"/>
            <a:ext cx="14140657" cy="2985556"/>
          </a:xfrm>
        </p:spPr>
        <p:txBody>
          <a:bodyPr anchor="b"/>
          <a:lstStyle>
            <a:lvl1pPr marL="0" indent="0">
              <a:buNone/>
              <a:defRPr sz="10100" b="1"/>
            </a:lvl1pPr>
            <a:lvl2pPr marL="1919934" indent="0">
              <a:buNone/>
              <a:defRPr sz="8400" b="1"/>
            </a:lvl2pPr>
            <a:lvl3pPr marL="3839867" indent="0">
              <a:buNone/>
              <a:defRPr sz="7500" b="1"/>
            </a:lvl3pPr>
            <a:lvl4pPr marL="5759800" indent="0">
              <a:buNone/>
              <a:defRPr sz="6700" b="1"/>
            </a:lvl4pPr>
            <a:lvl5pPr marL="7679730" indent="0">
              <a:buNone/>
              <a:defRPr sz="6700" b="1"/>
            </a:lvl5pPr>
            <a:lvl6pPr marL="9599663" indent="0">
              <a:buNone/>
              <a:defRPr sz="6700" b="1"/>
            </a:lvl6pPr>
            <a:lvl7pPr marL="11519596" indent="0">
              <a:buNone/>
              <a:defRPr sz="6700" b="1"/>
            </a:lvl7pPr>
            <a:lvl8pPr marL="13439529" indent="0">
              <a:buNone/>
              <a:defRPr sz="6700" b="1"/>
            </a:lvl8pPr>
            <a:lvl9pPr marL="15359463" indent="0">
              <a:buNone/>
              <a:defRPr sz="6700" b="1"/>
            </a:lvl9pPr>
          </a:lstStyle>
          <a:p>
            <a:pPr lvl="0"/>
            <a:r>
              <a:rPr lang="en-US" smtClean="0"/>
              <a:t>Click to edit Master text styles</a:t>
            </a:r>
          </a:p>
        </p:txBody>
      </p:sp>
      <p:sp>
        <p:nvSpPr>
          <p:cNvPr id="4" name="Content Placeholder 3"/>
          <p:cNvSpPr>
            <a:spLocks noGrp="1"/>
          </p:cNvSpPr>
          <p:nvPr>
            <p:ph sz="half" idx="2"/>
          </p:nvPr>
        </p:nvSpPr>
        <p:spPr>
          <a:xfrm>
            <a:off x="1600200" y="10149416"/>
            <a:ext cx="14140657" cy="18439344"/>
          </a:xfrm>
        </p:spPr>
        <p:txBody>
          <a:bodyPr/>
          <a:lstStyle>
            <a:lvl1pPr>
              <a:defRPr sz="10100"/>
            </a:lvl1pPr>
            <a:lvl2pPr>
              <a:defRPr sz="8400"/>
            </a:lvl2pPr>
            <a:lvl3pPr>
              <a:defRPr sz="7500"/>
            </a:lvl3pPr>
            <a:lvl4pPr>
              <a:defRPr sz="6700"/>
            </a:lvl4pPr>
            <a:lvl5pPr>
              <a:defRPr sz="6700"/>
            </a:lvl5pPr>
            <a:lvl6pPr>
              <a:defRPr sz="6700"/>
            </a:lvl6pPr>
            <a:lvl7pPr>
              <a:defRPr sz="6700"/>
            </a:lvl7pPr>
            <a:lvl8pPr>
              <a:defRPr sz="6700"/>
            </a:lvl8pPr>
            <a:lvl9pPr>
              <a:defRPr sz="6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257588" y="7163860"/>
            <a:ext cx="14146213" cy="2985556"/>
          </a:xfrm>
        </p:spPr>
        <p:txBody>
          <a:bodyPr anchor="b"/>
          <a:lstStyle>
            <a:lvl1pPr marL="0" indent="0">
              <a:buNone/>
              <a:defRPr sz="10100" b="1"/>
            </a:lvl1pPr>
            <a:lvl2pPr marL="1919934" indent="0">
              <a:buNone/>
              <a:defRPr sz="8400" b="1"/>
            </a:lvl2pPr>
            <a:lvl3pPr marL="3839867" indent="0">
              <a:buNone/>
              <a:defRPr sz="7500" b="1"/>
            </a:lvl3pPr>
            <a:lvl4pPr marL="5759800" indent="0">
              <a:buNone/>
              <a:defRPr sz="6700" b="1"/>
            </a:lvl4pPr>
            <a:lvl5pPr marL="7679730" indent="0">
              <a:buNone/>
              <a:defRPr sz="6700" b="1"/>
            </a:lvl5pPr>
            <a:lvl6pPr marL="9599663" indent="0">
              <a:buNone/>
              <a:defRPr sz="6700" b="1"/>
            </a:lvl6pPr>
            <a:lvl7pPr marL="11519596" indent="0">
              <a:buNone/>
              <a:defRPr sz="6700" b="1"/>
            </a:lvl7pPr>
            <a:lvl8pPr marL="13439529" indent="0">
              <a:buNone/>
              <a:defRPr sz="6700" b="1"/>
            </a:lvl8pPr>
            <a:lvl9pPr marL="15359463" indent="0">
              <a:buNone/>
              <a:defRPr sz="6700" b="1"/>
            </a:lvl9pPr>
          </a:lstStyle>
          <a:p>
            <a:pPr lvl="0"/>
            <a:r>
              <a:rPr lang="en-US" smtClean="0"/>
              <a:t>Click to edit Master text styles</a:t>
            </a:r>
          </a:p>
        </p:txBody>
      </p:sp>
      <p:sp>
        <p:nvSpPr>
          <p:cNvPr id="6" name="Content Placeholder 5"/>
          <p:cNvSpPr>
            <a:spLocks noGrp="1"/>
          </p:cNvSpPr>
          <p:nvPr>
            <p:ph sz="quarter" idx="4"/>
          </p:nvPr>
        </p:nvSpPr>
        <p:spPr>
          <a:xfrm>
            <a:off x="16257588" y="10149416"/>
            <a:ext cx="14146213" cy="18439344"/>
          </a:xfrm>
        </p:spPr>
        <p:txBody>
          <a:bodyPr/>
          <a:lstStyle>
            <a:lvl1pPr>
              <a:defRPr sz="10100"/>
            </a:lvl1pPr>
            <a:lvl2pPr>
              <a:defRPr sz="8400"/>
            </a:lvl2pPr>
            <a:lvl3pPr>
              <a:defRPr sz="7500"/>
            </a:lvl3pPr>
            <a:lvl4pPr>
              <a:defRPr sz="6700"/>
            </a:lvl4pPr>
            <a:lvl5pPr>
              <a:defRPr sz="6700"/>
            </a:lvl5pPr>
            <a:lvl6pPr>
              <a:defRPr sz="6700"/>
            </a:lvl6pPr>
            <a:lvl7pPr>
              <a:defRPr sz="6700"/>
            </a:lvl7pPr>
            <a:lvl8pPr>
              <a:defRPr sz="6700"/>
            </a:lvl8pPr>
            <a:lvl9pPr>
              <a:defRPr sz="6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6A9F0CD8-652E-4DBE-A5BA-6BD9695D1F6C}"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BE719019-EB21-4CF5-951D-FA58FA8EEB06}"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F1B68747-B93A-4191-951A-5A27988CD98B}"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6" y="1274234"/>
            <a:ext cx="10529095" cy="5422900"/>
          </a:xfrm>
        </p:spPr>
        <p:txBody>
          <a:bodyPr anchor="b"/>
          <a:lstStyle>
            <a:lvl1pPr algn="l">
              <a:defRPr sz="8400" b="1"/>
            </a:lvl1pPr>
          </a:lstStyle>
          <a:p>
            <a:r>
              <a:rPr lang="en-US" smtClean="0"/>
              <a:t>Click to edit Master title style</a:t>
            </a:r>
            <a:endParaRPr lang="en-US"/>
          </a:p>
        </p:txBody>
      </p:sp>
      <p:sp>
        <p:nvSpPr>
          <p:cNvPr id="3" name="Content Placeholder 2"/>
          <p:cNvSpPr>
            <a:spLocks noGrp="1"/>
          </p:cNvSpPr>
          <p:nvPr>
            <p:ph idx="1"/>
          </p:nvPr>
        </p:nvSpPr>
        <p:spPr>
          <a:xfrm>
            <a:off x="12512675" y="1274241"/>
            <a:ext cx="17891125" cy="27314527"/>
          </a:xfrm>
        </p:spPr>
        <p:txBody>
          <a:bodyPr/>
          <a:lstStyle>
            <a:lvl1pPr>
              <a:defRPr sz="13500"/>
            </a:lvl1pPr>
            <a:lvl2pPr>
              <a:defRPr sz="11700"/>
            </a:lvl2pPr>
            <a:lvl3pPr>
              <a:defRPr sz="101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00206" y="6697140"/>
            <a:ext cx="10529095" cy="21891627"/>
          </a:xfrm>
        </p:spPr>
        <p:txBody>
          <a:bodyPr/>
          <a:lstStyle>
            <a:lvl1pPr marL="0" indent="0">
              <a:buNone/>
              <a:defRPr sz="5900"/>
            </a:lvl1pPr>
            <a:lvl2pPr marL="1919934" indent="0">
              <a:buNone/>
              <a:defRPr sz="5100"/>
            </a:lvl2pPr>
            <a:lvl3pPr marL="3839867" indent="0">
              <a:buNone/>
              <a:defRPr sz="4200"/>
            </a:lvl3pPr>
            <a:lvl4pPr marL="5759800" indent="0">
              <a:buNone/>
              <a:defRPr sz="3800"/>
            </a:lvl4pPr>
            <a:lvl5pPr marL="7679730" indent="0">
              <a:buNone/>
              <a:defRPr sz="3800"/>
            </a:lvl5pPr>
            <a:lvl6pPr marL="9599663" indent="0">
              <a:buNone/>
              <a:defRPr sz="3800"/>
            </a:lvl6pPr>
            <a:lvl7pPr marL="11519596" indent="0">
              <a:buNone/>
              <a:defRPr sz="3800"/>
            </a:lvl7pPr>
            <a:lvl8pPr marL="13439529" indent="0">
              <a:buNone/>
              <a:defRPr sz="3800"/>
            </a:lvl8pPr>
            <a:lvl9pPr marL="15359463" indent="0">
              <a:buNone/>
              <a:defRPr sz="38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B40FA664-299D-4EE8-986E-065DEE39C803}"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73007" y="22402800"/>
            <a:ext cx="19202400" cy="2644777"/>
          </a:xfrm>
        </p:spPr>
        <p:txBody>
          <a:bodyPr anchor="b"/>
          <a:lstStyle>
            <a:lvl1pPr algn="l">
              <a:defRPr sz="8400" b="1"/>
            </a:lvl1pPr>
          </a:lstStyle>
          <a:p>
            <a:r>
              <a:rPr lang="en-US" smtClean="0"/>
              <a:t>Click to edit Master title style</a:t>
            </a:r>
            <a:endParaRPr lang="en-US"/>
          </a:p>
        </p:txBody>
      </p:sp>
      <p:sp>
        <p:nvSpPr>
          <p:cNvPr id="3" name="Picture Placeholder 2"/>
          <p:cNvSpPr>
            <a:spLocks noGrp="1"/>
          </p:cNvSpPr>
          <p:nvPr>
            <p:ph type="pic" idx="1"/>
          </p:nvPr>
        </p:nvSpPr>
        <p:spPr>
          <a:xfrm>
            <a:off x="6273007" y="2859616"/>
            <a:ext cx="19202400" cy="19202400"/>
          </a:xfrm>
        </p:spPr>
        <p:txBody>
          <a:bodyPr/>
          <a:lstStyle>
            <a:lvl1pPr marL="0" indent="0">
              <a:buNone/>
              <a:defRPr sz="13500"/>
            </a:lvl1pPr>
            <a:lvl2pPr marL="1919934" indent="0">
              <a:buNone/>
              <a:defRPr sz="11700"/>
            </a:lvl2pPr>
            <a:lvl3pPr marL="3839867" indent="0">
              <a:buNone/>
              <a:defRPr sz="10100"/>
            </a:lvl3pPr>
            <a:lvl4pPr marL="5759800" indent="0">
              <a:buNone/>
              <a:defRPr sz="8400"/>
            </a:lvl4pPr>
            <a:lvl5pPr marL="7679730" indent="0">
              <a:buNone/>
              <a:defRPr sz="8400"/>
            </a:lvl5pPr>
            <a:lvl6pPr marL="9599663" indent="0">
              <a:buNone/>
              <a:defRPr sz="8400"/>
            </a:lvl6pPr>
            <a:lvl7pPr marL="11519596" indent="0">
              <a:buNone/>
              <a:defRPr sz="8400"/>
            </a:lvl7pPr>
            <a:lvl8pPr marL="13439529" indent="0">
              <a:buNone/>
              <a:defRPr sz="8400"/>
            </a:lvl8pPr>
            <a:lvl9pPr marL="15359463" indent="0">
              <a:buNone/>
              <a:defRPr sz="8400"/>
            </a:lvl9pPr>
          </a:lstStyle>
          <a:p>
            <a:endParaRPr lang="en-US" dirty="0"/>
          </a:p>
        </p:txBody>
      </p:sp>
      <p:sp>
        <p:nvSpPr>
          <p:cNvPr id="4" name="Text Placeholder 3"/>
          <p:cNvSpPr>
            <a:spLocks noGrp="1"/>
          </p:cNvSpPr>
          <p:nvPr>
            <p:ph type="body" sz="half" idx="2"/>
          </p:nvPr>
        </p:nvSpPr>
        <p:spPr>
          <a:xfrm>
            <a:off x="6273007" y="25047577"/>
            <a:ext cx="19202400" cy="3756023"/>
          </a:xfrm>
        </p:spPr>
        <p:txBody>
          <a:bodyPr/>
          <a:lstStyle>
            <a:lvl1pPr marL="0" indent="0">
              <a:buNone/>
              <a:defRPr sz="5900"/>
            </a:lvl1pPr>
            <a:lvl2pPr marL="1919934" indent="0">
              <a:buNone/>
              <a:defRPr sz="5100"/>
            </a:lvl2pPr>
            <a:lvl3pPr marL="3839867" indent="0">
              <a:buNone/>
              <a:defRPr sz="4200"/>
            </a:lvl3pPr>
            <a:lvl4pPr marL="5759800" indent="0">
              <a:buNone/>
              <a:defRPr sz="3800"/>
            </a:lvl4pPr>
            <a:lvl5pPr marL="7679730" indent="0">
              <a:buNone/>
              <a:defRPr sz="3800"/>
            </a:lvl5pPr>
            <a:lvl6pPr marL="9599663" indent="0">
              <a:buNone/>
              <a:defRPr sz="3800"/>
            </a:lvl6pPr>
            <a:lvl7pPr marL="11519596" indent="0">
              <a:buNone/>
              <a:defRPr sz="3800"/>
            </a:lvl7pPr>
            <a:lvl8pPr marL="13439529" indent="0">
              <a:buNone/>
              <a:defRPr sz="3800"/>
            </a:lvl8pPr>
            <a:lvl9pPr marL="15359463" indent="0">
              <a:buNone/>
              <a:defRPr sz="38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0E12700-5772-47A5-A4F6-1EA54557A931}"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0200" y="1281644"/>
            <a:ext cx="28803600" cy="5334000"/>
          </a:xfrm>
          <a:prstGeom prst="rect">
            <a:avLst/>
          </a:prstGeom>
        </p:spPr>
        <p:txBody>
          <a:bodyPr vert="horz" lIns="383985" tIns="191994" rIns="383985" bIns="19199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00200" y="7467608"/>
            <a:ext cx="28803600" cy="21121160"/>
          </a:xfrm>
          <a:prstGeom prst="rect">
            <a:avLst/>
          </a:prstGeom>
        </p:spPr>
        <p:txBody>
          <a:bodyPr vert="horz" lIns="383985" tIns="191994" rIns="383985" bIns="19199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00200" y="29662970"/>
            <a:ext cx="7467600" cy="1703916"/>
          </a:xfrm>
          <a:prstGeom prst="rect">
            <a:avLst/>
          </a:prstGeom>
        </p:spPr>
        <p:txBody>
          <a:bodyPr vert="horz" lIns="383985" tIns="191994" rIns="383985" bIns="191994" rtlCol="0" anchor="ctr"/>
          <a:lstStyle>
            <a:lvl1pPr algn="l">
              <a:defRPr sz="51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10934700" y="29662970"/>
            <a:ext cx="10134600" cy="1703916"/>
          </a:xfrm>
          <a:prstGeom prst="rect">
            <a:avLst/>
          </a:prstGeom>
        </p:spPr>
        <p:txBody>
          <a:bodyPr vert="horz" lIns="383985" tIns="191994" rIns="383985" bIns="191994" rtlCol="0" anchor="ctr"/>
          <a:lstStyle>
            <a:lvl1pPr algn="ctr">
              <a:defRPr sz="51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22936200" y="29662970"/>
            <a:ext cx="7467600" cy="1703916"/>
          </a:xfrm>
          <a:prstGeom prst="rect">
            <a:avLst/>
          </a:prstGeom>
        </p:spPr>
        <p:txBody>
          <a:bodyPr vert="horz" lIns="383985" tIns="191994" rIns="383985" bIns="191994" rtlCol="0" anchor="ctr"/>
          <a:lstStyle>
            <a:lvl1pPr algn="r">
              <a:defRPr sz="5100">
                <a:solidFill>
                  <a:schemeClr val="tx1">
                    <a:tint val="75000"/>
                  </a:schemeClr>
                </a:solidFill>
              </a:defRPr>
            </a:lvl1pPr>
          </a:lstStyle>
          <a:p>
            <a:pPr>
              <a:defRPr/>
            </a:pPr>
            <a:fld id="{4757EA36-3C23-4B62-8BC8-93323EA3537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ctr" defTabSz="3839867" rtl="0" eaLnBrk="1" latinLnBrk="0" hangingPunct="1">
        <a:spcBef>
          <a:spcPct val="0"/>
        </a:spcBef>
        <a:buNone/>
        <a:defRPr sz="18500" kern="1200">
          <a:solidFill>
            <a:schemeClr val="tx1"/>
          </a:solidFill>
          <a:latin typeface="+mj-lt"/>
          <a:ea typeface="+mj-ea"/>
          <a:cs typeface="+mj-cs"/>
        </a:defRPr>
      </a:lvl1pPr>
    </p:titleStyle>
    <p:bodyStyle>
      <a:lvl1pPr marL="1439949" indent="-1439949" algn="l" defTabSz="3839867" rtl="0" eaLnBrk="1" latinLnBrk="0" hangingPunct="1">
        <a:spcBef>
          <a:spcPct val="20000"/>
        </a:spcBef>
        <a:buFont typeface="Arial" pitchFamily="34" charset="0"/>
        <a:buChar char="•"/>
        <a:defRPr sz="13500" kern="1200">
          <a:solidFill>
            <a:schemeClr val="tx1"/>
          </a:solidFill>
          <a:latin typeface="+mn-lt"/>
          <a:ea typeface="+mn-ea"/>
          <a:cs typeface="+mn-cs"/>
        </a:defRPr>
      </a:lvl1pPr>
      <a:lvl2pPr marL="3119890" indent="-1199957" algn="l" defTabSz="3839867" rtl="0" eaLnBrk="1" latinLnBrk="0" hangingPunct="1">
        <a:spcBef>
          <a:spcPct val="20000"/>
        </a:spcBef>
        <a:buFont typeface="Arial" pitchFamily="34" charset="0"/>
        <a:buChar char="–"/>
        <a:defRPr sz="11700" kern="1200">
          <a:solidFill>
            <a:schemeClr val="tx1"/>
          </a:solidFill>
          <a:latin typeface="+mn-lt"/>
          <a:ea typeface="+mn-ea"/>
          <a:cs typeface="+mn-cs"/>
        </a:defRPr>
      </a:lvl2pPr>
      <a:lvl3pPr marL="4799832" indent="-959964" algn="l" defTabSz="3839867" rtl="0" eaLnBrk="1" latinLnBrk="0" hangingPunct="1">
        <a:spcBef>
          <a:spcPct val="20000"/>
        </a:spcBef>
        <a:buFont typeface="Arial" pitchFamily="34" charset="0"/>
        <a:buChar char="•"/>
        <a:defRPr sz="10100" kern="1200">
          <a:solidFill>
            <a:schemeClr val="tx1"/>
          </a:solidFill>
          <a:latin typeface="+mn-lt"/>
          <a:ea typeface="+mn-ea"/>
          <a:cs typeface="+mn-cs"/>
        </a:defRPr>
      </a:lvl3pPr>
      <a:lvl4pPr marL="6719765" indent="-959964" algn="l" defTabSz="3839867" rtl="0" eaLnBrk="1" latinLnBrk="0" hangingPunct="1">
        <a:spcBef>
          <a:spcPct val="20000"/>
        </a:spcBef>
        <a:buFont typeface="Arial" pitchFamily="34" charset="0"/>
        <a:buChar char="–"/>
        <a:defRPr sz="8400" kern="1200">
          <a:solidFill>
            <a:schemeClr val="tx1"/>
          </a:solidFill>
          <a:latin typeface="+mn-lt"/>
          <a:ea typeface="+mn-ea"/>
          <a:cs typeface="+mn-cs"/>
        </a:defRPr>
      </a:lvl4pPr>
      <a:lvl5pPr marL="8639698" indent="-959964" algn="l" defTabSz="3839867" rtl="0" eaLnBrk="1" latinLnBrk="0" hangingPunct="1">
        <a:spcBef>
          <a:spcPct val="20000"/>
        </a:spcBef>
        <a:buFont typeface="Arial" pitchFamily="34" charset="0"/>
        <a:buChar char="»"/>
        <a:defRPr sz="8400" kern="1200">
          <a:solidFill>
            <a:schemeClr val="tx1"/>
          </a:solidFill>
          <a:latin typeface="+mn-lt"/>
          <a:ea typeface="+mn-ea"/>
          <a:cs typeface="+mn-cs"/>
        </a:defRPr>
      </a:lvl5pPr>
      <a:lvl6pPr marL="10559631" indent="-959964" algn="l" defTabSz="3839867" rtl="0" eaLnBrk="1" latinLnBrk="0" hangingPunct="1">
        <a:spcBef>
          <a:spcPct val="20000"/>
        </a:spcBef>
        <a:buFont typeface="Arial" pitchFamily="34" charset="0"/>
        <a:buChar char="•"/>
        <a:defRPr sz="8400" kern="1200">
          <a:solidFill>
            <a:schemeClr val="tx1"/>
          </a:solidFill>
          <a:latin typeface="+mn-lt"/>
          <a:ea typeface="+mn-ea"/>
          <a:cs typeface="+mn-cs"/>
        </a:defRPr>
      </a:lvl6pPr>
      <a:lvl7pPr marL="12479565" indent="-959964" algn="l" defTabSz="3839867" rtl="0" eaLnBrk="1" latinLnBrk="0" hangingPunct="1">
        <a:spcBef>
          <a:spcPct val="20000"/>
        </a:spcBef>
        <a:buFont typeface="Arial" pitchFamily="34" charset="0"/>
        <a:buChar char="•"/>
        <a:defRPr sz="8400" kern="1200">
          <a:solidFill>
            <a:schemeClr val="tx1"/>
          </a:solidFill>
          <a:latin typeface="+mn-lt"/>
          <a:ea typeface="+mn-ea"/>
          <a:cs typeface="+mn-cs"/>
        </a:defRPr>
      </a:lvl7pPr>
      <a:lvl8pPr marL="14399494" indent="-959964" algn="l" defTabSz="3839867" rtl="0" eaLnBrk="1" latinLnBrk="0" hangingPunct="1">
        <a:spcBef>
          <a:spcPct val="20000"/>
        </a:spcBef>
        <a:buFont typeface="Arial" pitchFamily="34" charset="0"/>
        <a:buChar char="•"/>
        <a:defRPr sz="8400" kern="1200">
          <a:solidFill>
            <a:schemeClr val="tx1"/>
          </a:solidFill>
          <a:latin typeface="+mn-lt"/>
          <a:ea typeface="+mn-ea"/>
          <a:cs typeface="+mn-cs"/>
        </a:defRPr>
      </a:lvl8pPr>
      <a:lvl9pPr marL="16319427" indent="-959964" algn="l" defTabSz="3839867" rtl="0" eaLnBrk="1" latinLnBrk="0" hangingPunct="1">
        <a:spcBef>
          <a:spcPct val="20000"/>
        </a:spcBef>
        <a:buFont typeface="Arial" pitchFamily="34" charset="0"/>
        <a:buChar char="•"/>
        <a:defRPr sz="8400" kern="1200">
          <a:solidFill>
            <a:schemeClr val="tx1"/>
          </a:solidFill>
          <a:latin typeface="+mn-lt"/>
          <a:ea typeface="+mn-ea"/>
          <a:cs typeface="+mn-cs"/>
        </a:defRPr>
      </a:lvl9pPr>
    </p:bodyStyle>
    <p:otherStyle>
      <a:defPPr>
        <a:defRPr lang="en-US"/>
      </a:defPPr>
      <a:lvl1pPr marL="0" algn="l" defTabSz="3839867" rtl="0" eaLnBrk="1" latinLnBrk="0" hangingPunct="1">
        <a:defRPr sz="7500" kern="1200">
          <a:solidFill>
            <a:schemeClr val="tx1"/>
          </a:solidFill>
          <a:latin typeface="+mn-lt"/>
          <a:ea typeface="+mn-ea"/>
          <a:cs typeface="+mn-cs"/>
        </a:defRPr>
      </a:lvl1pPr>
      <a:lvl2pPr marL="1919934" algn="l" defTabSz="3839867" rtl="0" eaLnBrk="1" latinLnBrk="0" hangingPunct="1">
        <a:defRPr sz="7500" kern="1200">
          <a:solidFill>
            <a:schemeClr val="tx1"/>
          </a:solidFill>
          <a:latin typeface="+mn-lt"/>
          <a:ea typeface="+mn-ea"/>
          <a:cs typeface="+mn-cs"/>
        </a:defRPr>
      </a:lvl2pPr>
      <a:lvl3pPr marL="3839867" algn="l" defTabSz="3839867" rtl="0" eaLnBrk="1" latinLnBrk="0" hangingPunct="1">
        <a:defRPr sz="7500" kern="1200">
          <a:solidFill>
            <a:schemeClr val="tx1"/>
          </a:solidFill>
          <a:latin typeface="+mn-lt"/>
          <a:ea typeface="+mn-ea"/>
          <a:cs typeface="+mn-cs"/>
        </a:defRPr>
      </a:lvl3pPr>
      <a:lvl4pPr marL="5759800" algn="l" defTabSz="3839867" rtl="0" eaLnBrk="1" latinLnBrk="0" hangingPunct="1">
        <a:defRPr sz="7500" kern="1200">
          <a:solidFill>
            <a:schemeClr val="tx1"/>
          </a:solidFill>
          <a:latin typeface="+mn-lt"/>
          <a:ea typeface="+mn-ea"/>
          <a:cs typeface="+mn-cs"/>
        </a:defRPr>
      </a:lvl4pPr>
      <a:lvl5pPr marL="7679730" algn="l" defTabSz="3839867" rtl="0" eaLnBrk="1" latinLnBrk="0" hangingPunct="1">
        <a:defRPr sz="7500" kern="1200">
          <a:solidFill>
            <a:schemeClr val="tx1"/>
          </a:solidFill>
          <a:latin typeface="+mn-lt"/>
          <a:ea typeface="+mn-ea"/>
          <a:cs typeface="+mn-cs"/>
        </a:defRPr>
      </a:lvl5pPr>
      <a:lvl6pPr marL="9599663" algn="l" defTabSz="3839867" rtl="0" eaLnBrk="1" latinLnBrk="0" hangingPunct="1">
        <a:defRPr sz="7500" kern="1200">
          <a:solidFill>
            <a:schemeClr val="tx1"/>
          </a:solidFill>
          <a:latin typeface="+mn-lt"/>
          <a:ea typeface="+mn-ea"/>
          <a:cs typeface="+mn-cs"/>
        </a:defRPr>
      </a:lvl6pPr>
      <a:lvl7pPr marL="11519596" algn="l" defTabSz="3839867" rtl="0" eaLnBrk="1" latinLnBrk="0" hangingPunct="1">
        <a:defRPr sz="7500" kern="1200">
          <a:solidFill>
            <a:schemeClr val="tx1"/>
          </a:solidFill>
          <a:latin typeface="+mn-lt"/>
          <a:ea typeface="+mn-ea"/>
          <a:cs typeface="+mn-cs"/>
        </a:defRPr>
      </a:lvl7pPr>
      <a:lvl8pPr marL="13439529" algn="l" defTabSz="3839867" rtl="0" eaLnBrk="1" latinLnBrk="0" hangingPunct="1">
        <a:defRPr sz="7500" kern="1200">
          <a:solidFill>
            <a:schemeClr val="tx1"/>
          </a:solidFill>
          <a:latin typeface="+mn-lt"/>
          <a:ea typeface="+mn-ea"/>
          <a:cs typeface="+mn-cs"/>
        </a:defRPr>
      </a:lvl8pPr>
      <a:lvl9pPr marL="15359463" algn="l" defTabSz="3839867" rtl="0" eaLnBrk="1" latinLnBrk="0" hangingPunct="1">
        <a:defRPr sz="7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image" Target="../media/image2.png"/><Relationship Id="rId7"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664555" y="789818"/>
            <a:ext cx="34513345" cy="31121917"/>
            <a:chOff x="-4267200" y="251075"/>
            <a:chExt cx="55221352" cy="32011115"/>
          </a:xfrm>
        </p:grpSpPr>
        <p:sp>
          <p:nvSpPr>
            <p:cNvPr id="2058" name="Rectangle 28"/>
            <p:cNvSpPr>
              <a:spLocks noChangeArrowheads="1"/>
            </p:cNvSpPr>
            <p:nvPr/>
          </p:nvSpPr>
          <p:spPr bwMode="auto">
            <a:xfrm>
              <a:off x="10897660" y="6906982"/>
              <a:ext cx="9434513" cy="24718692"/>
            </a:xfrm>
            <a:prstGeom prst="rect">
              <a:avLst/>
            </a:prstGeom>
            <a:noFill/>
            <a:ln w="9525" algn="ctr">
              <a:noFill/>
              <a:miter lim="800000"/>
              <a:headEnd/>
              <a:tailEnd/>
            </a:ln>
          </p:spPr>
          <p:txBody>
            <a:bodyPr lIns="80006" tIns="40003" rIns="80006" bIns="40003"/>
            <a:lstStyle/>
            <a:p>
              <a:pPr algn="just" defTabSz="3360143"/>
              <a:endParaRPr lang="en-US" sz="1800" dirty="0"/>
            </a:p>
            <a:p>
              <a:pPr algn="just" defTabSz="3360143"/>
              <a:r>
                <a:rPr lang="en-US" sz="1800" dirty="0"/>
                <a:t>.</a:t>
              </a:r>
            </a:p>
          </p:txBody>
        </p:sp>
        <p:sp>
          <p:nvSpPr>
            <p:cNvPr id="2068" name="Text Box 612"/>
            <p:cNvSpPr txBox="1">
              <a:spLocks noChangeArrowheads="1"/>
            </p:cNvSpPr>
            <p:nvPr/>
          </p:nvSpPr>
          <p:spPr bwMode="auto">
            <a:xfrm>
              <a:off x="1300162" y="6435279"/>
              <a:ext cx="11939589" cy="23651745"/>
            </a:xfrm>
            <a:prstGeom prst="rect">
              <a:avLst/>
            </a:prstGeom>
            <a:noFill/>
            <a:ln w="9525">
              <a:noFill/>
              <a:miter lim="800000"/>
              <a:headEnd/>
              <a:tailEnd/>
            </a:ln>
          </p:spPr>
          <p:txBody>
            <a:bodyPr wrap="square" lIns="80006" tIns="40003" rIns="80006" bIns="40003">
              <a:spAutoFit/>
            </a:bodyPr>
            <a:lstStyle/>
            <a:p>
              <a:pPr algn="just"/>
              <a:r>
                <a:rPr lang="en-US" sz="3000" b="1" u="sng" dirty="0" smtClean="0">
                  <a:solidFill>
                    <a:srgbClr val="0000FF"/>
                  </a:solidFill>
                  <a:cs typeface="Times New Roman" pitchFamily="18" charset="0"/>
                </a:rPr>
                <a:t>INTRODUCTION</a:t>
              </a:r>
              <a:endParaRPr lang="en-US" sz="3000" b="1" u="sng" dirty="0">
                <a:solidFill>
                  <a:srgbClr val="0000FF"/>
                </a:solidFill>
                <a:cs typeface="Times New Roman" pitchFamily="18" charset="0"/>
              </a:endParaRPr>
            </a:p>
            <a:p>
              <a:pPr algn="just"/>
              <a:endParaRPr lang="en-US" sz="2100" dirty="0"/>
            </a:p>
            <a:p>
              <a:pPr algn="just"/>
              <a:r>
                <a:rPr lang="en-US" sz="2500" dirty="0"/>
                <a:t>Over 50% of adults in the USA does not get their daily requirement of Magnesium ( Mg) from foods (1). Hospitalized patients are especially at risk of Mg deficit, both with and without </a:t>
              </a:r>
              <a:r>
                <a:rPr lang="en-US" sz="2500" dirty="0" err="1"/>
                <a:t>hypomagnesemia</a:t>
              </a:r>
              <a:r>
                <a:rPr lang="en-US" sz="2500" dirty="0"/>
                <a:t>. </a:t>
              </a:r>
              <a:r>
                <a:rPr lang="en-US" sz="2500" dirty="0" err="1"/>
                <a:t>Hypomagnesemia</a:t>
              </a:r>
              <a:r>
                <a:rPr lang="en-US" sz="2500" dirty="0"/>
                <a:t> is an electrolyte disturbance in which there is an abnormally low level of Mg in the blood (2).  </a:t>
              </a:r>
              <a:r>
                <a:rPr lang="en-US" sz="2500" dirty="0" err="1"/>
                <a:t>Hypomagnesemia</a:t>
              </a:r>
              <a:r>
                <a:rPr lang="en-US" sz="2500" dirty="0"/>
                <a:t> may result from a number of conditions including inadequate intake of Mg, chronic diarrhea, </a:t>
              </a:r>
              <a:r>
                <a:rPr lang="en-US" sz="2500" dirty="0" err="1"/>
                <a:t>malabsorption</a:t>
              </a:r>
              <a:r>
                <a:rPr lang="en-US" sz="2500" dirty="0"/>
                <a:t>, alcoholism, chronic stress, and use of medications such as diuretics (2). Deficiency of Mg causes weakness, muscle cramps, cardiac arrhythmia, respiratory arrest, increased irritability of the nervous system with tremors, </a:t>
              </a:r>
              <a:r>
                <a:rPr lang="en-US" sz="2500" dirty="0" err="1"/>
                <a:t>athetosis</a:t>
              </a:r>
              <a:r>
                <a:rPr lang="en-US" sz="2500" dirty="0"/>
                <a:t>, jerking, </a:t>
              </a:r>
              <a:r>
                <a:rPr lang="en-US" sz="2500" dirty="0" err="1"/>
                <a:t>nystagmus</a:t>
              </a:r>
              <a:r>
                <a:rPr lang="en-US" sz="2500" dirty="0"/>
                <a:t> and even death in some cases (2). In addition, disorientation, hallucinations, depression, epileptic fits, hypertension, tachycardia and </a:t>
              </a:r>
              <a:r>
                <a:rPr lang="en-US" sz="2500" dirty="0" err="1"/>
                <a:t>tetany</a:t>
              </a:r>
              <a:r>
                <a:rPr lang="en-US" sz="2500" dirty="0"/>
                <a:t> may also occur.  Oral Mg supplements was found to absorb poorly and cause GI distress. The Institute of Medicine's Food and Nutrition Board have set magnesium's Upper Limit at 350 mg/day for men and women &gt;8 </a:t>
              </a:r>
              <a:r>
                <a:rPr lang="en-US" sz="2500" dirty="0" err="1"/>
                <a:t>yrs</a:t>
              </a:r>
              <a:r>
                <a:rPr lang="en-US" sz="2500" dirty="0"/>
                <a:t> of age even though the RDA for adult men is 400 mg/day (3).  This indicates that Mg supplementation is crucial for majority of human populations; however, the oral route for Mg supplements has some real problems associated with it.  Although, the injection of Mg is available, an alternative delivery of Mg supplement via transdermal route will be ideal for efficient Mg supplementation which will improve the patient compliance (4). Transdermal delivery of medicines is safer, more efficient, convenient, patient friendly and less painful than injections or IV’s (4).</a:t>
              </a:r>
            </a:p>
            <a:p>
              <a:pPr algn="just"/>
              <a:endParaRPr lang="en-US" sz="2500" b="1" u="sng" dirty="0">
                <a:solidFill>
                  <a:srgbClr val="0000FF"/>
                </a:solidFill>
              </a:endParaRPr>
            </a:p>
            <a:p>
              <a:pPr algn="just"/>
              <a:r>
                <a:rPr lang="en-US" sz="3000" b="1" u="sng" dirty="0" smtClean="0">
                  <a:solidFill>
                    <a:srgbClr val="0000FF"/>
                  </a:solidFill>
                </a:rPr>
                <a:t>HYPOTHESIS:</a:t>
              </a:r>
              <a:endParaRPr lang="en-US" sz="3000" b="1" u="sng" dirty="0">
                <a:solidFill>
                  <a:srgbClr val="0000FF"/>
                </a:solidFill>
              </a:endParaRPr>
            </a:p>
            <a:p>
              <a:pPr algn="just"/>
              <a:endParaRPr lang="en-US" sz="2000" dirty="0" smtClean="0"/>
            </a:p>
            <a:p>
              <a:pPr algn="just"/>
              <a:r>
                <a:rPr lang="en-US" sz="2500" dirty="0" smtClean="0"/>
                <a:t>We </a:t>
              </a:r>
              <a:r>
                <a:rPr lang="en-US" sz="2500" b="1" dirty="0"/>
                <a:t>hypothesize </a:t>
              </a:r>
              <a:r>
                <a:rPr lang="en-US" sz="2500" dirty="0"/>
                <a:t>that Mg supplement cream will deliver Mg via transdermal route of administration into the systemic circulation which may be helpful in the treatment of </a:t>
              </a:r>
              <a:r>
                <a:rPr lang="en-US" sz="2500" dirty="0" err="1"/>
                <a:t>Hypomagnesemia</a:t>
              </a:r>
              <a:r>
                <a:rPr lang="en-US" sz="2500" dirty="0"/>
                <a:t>.</a:t>
              </a:r>
              <a:endParaRPr lang="en-US" sz="2500" b="1" u="sng" dirty="0">
                <a:solidFill>
                  <a:srgbClr val="0000FF"/>
                </a:solidFill>
              </a:endParaRPr>
            </a:p>
            <a:p>
              <a:pPr algn="just">
                <a:lnSpc>
                  <a:spcPct val="125000"/>
                </a:lnSpc>
                <a:spcBef>
                  <a:spcPct val="50000"/>
                </a:spcBef>
              </a:pPr>
              <a:endParaRPr lang="en-US" sz="2000" b="1" dirty="0"/>
            </a:p>
            <a:p>
              <a:pPr algn="just" defTabSz="3360143">
                <a:defRPr/>
              </a:pPr>
              <a:r>
                <a:rPr lang="en-US" sz="3000" b="1" u="sng" dirty="0">
                  <a:solidFill>
                    <a:srgbClr val="0000FF"/>
                  </a:solidFill>
                </a:rPr>
                <a:t>OBJECTIVES:</a:t>
              </a:r>
            </a:p>
            <a:p>
              <a:pPr algn="just" defTabSz="3360143">
                <a:defRPr/>
              </a:pPr>
              <a:endParaRPr lang="en-US" sz="2000" b="1" dirty="0"/>
            </a:p>
            <a:p>
              <a:pPr marL="400050" indent="-400050" algn="just">
                <a:spcBef>
                  <a:spcPct val="50000"/>
                </a:spcBef>
                <a:buFont typeface="Arial" pitchFamily="34" charset="0"/>
                <a:buChar char="•"/>
              </a:pPr>
              <a:r>
                <a:rPr lang="en-US" sz="2500" dirty="0"/>
                <a:t>To conduct the transdermal permeation studies of  Mg supplement cream formulation across human skin using Franz diffusion set up.</a:t>
              </a:r>
            </a:p>
            <a:p>
              <a:pPr marL="400050" indent="-400050" algn="just">
                <a:spcBef>
                  <a:spcPct val="50000"/>
                </a:spcBef>
                <a:buFont typeface="Arial" pitchFamily="34" charset="0"/>
                <a:buChar char="•"/>
              </a:pPr>
              <a:r>
                <a:rPr lang="en-US" sz="2500" dirty="0"/>
                <a:t>To determine the extent of transdermal  permeation of Mg from cream formulations by analyzing the samples for Mg content using atomic absorption spectroscopy.</a:t>
              </a:r>
            </a:p>
            <a:p>
              <a:pPr algn="just"/>
              <a:endParaRPr lang="en-US" sz="2500" dirty="0"/>
            </a:p>
            <a:p>
              <a:pPr algn="just"/>
              <a:r>
                <a:rPr lang="en-US" sz="2500" dirty="0"/>
                <a:t>The purpose of this study was to compare the passive permeation of Mg across human skin from pharmaceutical grade Mg Chloride (MgCl</a:t>
              </a:r>
              <a:r>
                <a:rPr lang="en-US" sz="2500" baseline="-25000" dirty="0"/>
                <a:t>2</a:t>
              </a:r>
              <a:r>
                <a:rPr lang="en-US" sz="2500" dirty="0"/>
                <a:t>) formulated in cream to that of pharmaceutical grade MgCl</a:t>
              </a:r>
              <a:r>
                <a:rPr lang="en-US" sz="2500" baseline="-25000" dirty="0"/>
                <a:t>2</a:t>
              </a:r>
              <a:r>
                <a:rPr lang="en-US" sz="2500" dirty="0"/>
                <a:t> in solution</a:t>
              </a:r>
              <a:r>
                <a:rPr lang="en-US" sz="2800" dirty="0"/>
                <a:t>. </a:t>
              </a:r>
              <a:endParaRPr lang="en-US" sz="2800" b="1" u="sng" dirty="0">
                <a:solidFill>
                  <a:srgbClr val="0000FF"/>
                </a:solidFill>
              </a:endParaRPr>
            </a:p>
          </p:txBody>
        </p:sp>
        <p:sp>
          <p:nvSpPr>
            <p:cNvPr id="2051" name="Rectangle 20"/>
            <p:cNvSpPr>
              <a:spLocks noChangeArrowheads="1"/>
            </p:cNvSpPr>
            <p:nvPr/>
          </p:nvSpPr>
          <p:spPr bwMode="auto">
            <a:xfrm>
              <a:off x="39564893" y="18373988"/>
              <a:ext cx="10629962" cy="3635944"/>
            </a:xfrm>
            <a:prstGeom prst="rect">
              <a:avLst/>
            </a:prstGeom>
            <a:noFill/>
            <a:ln w="9525">
              <a:solidFill>
                <a:schemeClr val="tx1"/>
              </a:solidFill>
              <a:miter lim="800000"/>
              <a:headEnd/>
              <a:tailEnd/>
            </a:ln>
          </p:spPr>
          <p:txBody>
            <a:bodyPr wrap="none" anchor="ctr"/>
            <a:lstStyle/>
            <a:p>
              <a:endParaRPr lang="en-US" dirty="0"/>
            </a:p>
          </p:txBody>
        </p:sp>
        <p:sp>
          <p:nvSpPr>
            <p:cNvPr id="2054" name="Rectangle 17"/>
            <p:cNvSpPr>
              <a:spLocks noChangeArrowheads="1"/>
            </p:cNvSpPr>
            <p:nvPr/>
          </p:nvSpPr>
          <p:spPr bwMode="auto">
            <a:xfrm>
              <a:off x="13792463" y="5810493"/>
              <a:ext cx="12344400" cy="26189599"/>
            </a:xfrm>
            <a:prstGeom prst="rect">
              <a:avLst/>
            </a:prstGeom>
            <a:noFill/>
            <a:ln w="9525">
              <a:solidFill>
                <a:schemeClr val="tx1"/>
              </a:solidFill>
              <a:miter lim="800000"/>
              <a:headEnd/>
              <a:tailEnd/>
            </a:ln>
          </p:spPr>
          <p:txBody>
            <a:bodyPr wrap="none" anchor="ctr"/>
            <a:lstStyle/>
            <a:p>
              <a:endParaRPr lang="en-US" dirty="0"/>
            </a:p>
          </p:txBody>
        </p:sp>
        <p:sp>
          <p:nvSpPr>
            <p:cNvPr id="2055" name="Rectangle 5"/>
            <p:cNvSpPr>
              <a:spLocks noChangeArrowheads="1"/>
            </p:cNvSpPr>
            <p:nvPr/>
          </p:nvSpPr>
          <p:spPr bwMode="auto">
            <a:xfrm>
              <a:off x="1007534" y="544514"/>
              <a:ext cx="49309867" cy="2723869"/>
            </a:xfrm>
            <a:prstGeom prst="rect">
              <a:avLst/>
            </a:prstGeom>
            <a:noFill/>
            <a:ln w="12700">
              <a:solidFill>
                <a:schemeClr val="tx1"/>
              </a:solidFill>
              <a:miter lim="800000"/>
              <a:headEnd/>
              <a:tailEnd/>
            </a:ln>
          </p:spPr>
          <p:txBody>
            <a:bodyPr wrap="none" anchor="ctr"/>
            <a:lstStyle/>
            <a:p>
              <a:endParaRPr lang="en-US" dirty="0"/>
            </a:p>
          </p:txBody>
        </p:sp>
        <p:sp>
          <p:nvSpPr>
            <p:cNvPr id="1036" name="Text Box 6"/>
            <p:cNvSpPr txBox="1">
              <a:spLocks noChangeArrowheads="1"/>
            </p:cNvSpPr>
            <p:nvPr/>
          </p:nvSpPr>
          <p:spPr bwMode="auto">
            <a:xfrm>
              <a:off x="5785907" y="251075"/>
              <a:ext cx="40916226" cy="6161242"/>
            </a:xfrm>
            <a:prstGeom prst="rect">
              <a:avLst/>
            </a:prstGeom>
            <a:noFill/>
            <a:ln w="9525">
              <a:noFill/>
              <a:miter lim="800000"/>
              <a:headEnd/>
              <a:tailEnd/>
            </a:ln>
          </p:spPr>
          <p:txBody>
            <a:bodyPr wrap="square" lIns="80006" tIns="40003" rIns="80006" bIns="40003">
              <a:spAutoFit/>
            </a:bodyPr>
            <a:lstStyle/>
            <a:p>
              <a:pPr algn="ctr" defTabSz="3360143">
                <a:defRPr/>
              </a:pPr>
              <a:r>
                <a:rPr lang="en-US" sz="6600" b="1" dirty="0">
                  <a:ln w="900" cmpd="sng">
                    <a:solidFill>
                      <a:schemeClr val="bg1">
                        <a:alpha val="55000"/>
                      </a:schemeClr>
                    </a:solidFill>
                    <a:prstDash val="solid"/>
                  </a:ln>
                  <a:solidFill>
                    <a:srgbClr val="0066FF"/>
                  </a:solidFill>
                  <a:effectLst>
                    <a:innerShdw blurRad="101600" dist="76200" dir="5400000">
                      <a:schemeClr val="accent1">
                        <a:satMod val="190000"/>
                        <a:tint val="100000"/>
                        <a:alpha val="74000"/>
                      </a:schemeClr>
                    </a:innerShdw>
                  </a:effectLst>
                  <a:cs typeface="Times New Roman" pitchFamily="18" charset="0"/>
                </a:rPr>
                <a:t> </a:t>
              </a:r>
            </a:p>
            <a:p>
              <a:pPr algn="ctr"/>
              <a:r>
                <a:rPr lang="en-US" sz="5400" b="1" dirty="0"/>
                <a:t>Preliminary study of</a:t>
              </a:r>
              <a:r>
                <a:rPr lang="en-US" sz="5400" dirty="0"/>
                <a:t> </a:t>
              </a:r>
              <a:r>
                <a:rPr lang="en-US" sz="5400" b="1" dirty="0"/>
                <a:t>Transdermal Permeation of Magnesium Cream Formulations across Skin</a:t>
              </a:r>
              <a:endParaRPr lang="en-US" sz="5400" dirty="0"/>
            </a:p>
            <a:p>
              <a:pPr algn="ctr" defTabSz="3360143">
                <a:defRPr/>
              </a:pPr>
              <a:endParaRPr lang="en-US" sz="7200" b="1" u="sng" dirty="0"/>
            </a:p>
            <a:p>
              <a:pPr algn="ctr" defTabSz="3360143">
                <a:defRPr/>
              </a:pPr>
              <a:endParaRPr lang="en-US" sz="7200" b="1" dirty="0">
                <a:ln w="900" cmpd="sng">
                  <a:solidFill>
                    <a:schemeClr val="bg1">
                      <a:alpha val="55000"/>
                    </a:schemeClr>
                  </a:solidFill>
                  <a:prstDash val="solid"/>
                </a:ln>
                <a:solidFill>
                  <a:srgbClr val="0066FF"/>
                </a:solidFill>
                <a:effectLst>
                  <a:innerShdw blurRad="101600" dist="76200" dir="5400000">
                    <a:schemeClr val="accent1">
                      <a:satMod val="190000"/>
                      <a:tint val="100000"/>
                      <a:alpha val="74000"/>
                    </a:schemeClr>
                  </a:innerShdw>
                </a:effectLst>
              </a:endParaRPr>
            </a:p>
            <a:p>
              <a:pPr algn="ctr" defTabSz="3360143">
                <a:defRPr/>
              </a:pPr>
              <a:endParaRPr lang="en-US" sz="6600" b="1" dirty="0">
                <a:ln w="900" cmpd="sng">
                  <a:solidFill>
                    <a:schemeClr val="bg1">
                      <a:alpha val="55000"/>
                    </a:schemeClr>
                  </a:solidFill>
                  <a:prstDash val="solid"/>
                </a:ln>
                <a:solidFill>
                  <a:srgbClr val="0066FF"/>
                </a:solidFill>
                <a:effectLst>
                  <a:innerShdw blurRad="101600" dist="76200" dir="5400000">
                    <a:schemeClr val="accent1">
                      <a:satMod val="190000"/>
                      <a:tint val="100000"/>
                      <a:alpha val="74000"/>
                    </a:schemeClr>
                  </a:innerShdw>
                </a:effectLst>
              </a:endParaRPr>
            </a:p>
          </p:txBody>
        </p:sp>
        <p:sp>
          <p:nvSpPr>
            <p:cNvPr id="2057" name="Text Box 8"/>
            <p:cNvSpPr txBox="1">
              <a:spLocks noChangeArrowheads="1"/>
            </p:cNvSpPr>
            <p:nvPr/>
          </p:nvSpPr>
          <p:spPr bwMode="auto">
            <a:xfrm>
              <a:off x="281152" y="3330836"/>
              <a:ext cx="50673000" cy="1674480"/>
            </a:xfrm>
            <a:prstGeom prst="rect">
              <a:avLst/>
            </a:prstGeom>
            <a:noFill/>
            <a:ln w="9525">
              <a:noFill/>
              <a:miter lim="800000"/>
              <a:headEnd/>
              <a:tailEnd/>
            </a:ln>
          </p:spPr>
          <p:txBody>
            <a:bodyPr lIns="314988" tIns="314988" rIns="314988" bIns="314988"/>
            <a:lstStyle/>
            <a:p>
              <a:pPr algn="ctr"/>
              <a:r>
                <a:rPr lang="en-US" sz="3500" dirty="0"/>
                <a:t>                               Sang-</a:t>
              </a:r>
              <a:r>
                <a:rPr lang="en-US" sz="3500" dirty="0" err="1"/>
                <a:t>ngern</a:t>
              </a:r>
              <a:r>
                <a:rPr lang="en-US" sz="3500" dirty="0"/>
                <a:t> Mayuramas</a:t>
              </a:r>
              <a:r>
                <a:rPr lang="en-US" sz="3500" baseline="30000" dirty="0"/>
                <a:t>1</a:t>
              </a:r>
              <a:r>
                <a:rPr lang="en-US" sz="3500" dirty="0"/>
                <a:t>, Jun Byoung</a:t>
              </a:r>
              <a:r>
                <a:rPr lang="en-US" sz="3500" baseline="30000" dirty="0"/>
                <a:t>1</a:t>
              </a:r>
              <a:r>
                <a:rPr lang="en-US" sz="3500" dirty="0"/>
                <a:t>, </a:t>
              </a:r>
              <a:r>
                <a:rPr lang="en-US" sz="3500" dirty="0" err="1"/>
                <a:t>Hamad</a:t>
              </a:r>
              <a:r>
                <a:rPr lang="en-US" sz="3500" dirty="0"/>
                <a:t> Mazen</a:t>
              </a:r>
              <a:r>
                <a:rPr lang="en-US" sz="3500" baseline="30000" dirty="0"/>
                <a:t>2</a:t>
              </a:r>
              <a:r>
                <a:rPr lang="en-US" sz="3500" dirty="0"/>
                <a:t>, Chang </a:t>
              </a:r>
              <a:r>
                <a:rPr lang="en-US" sz="3500" dirty="0" err="1"/>
                <a:t>Leng</a:t>
              </a:r>
              <a:r>
                <a:rPr lang="en-US" sz="3500" dirty="0"/>
                <a:t> Chee</a:t>
              </a:r>
              <a:r>
                <a:rPr lang="en-US" sz="3500" baseline="30000" dirty="0"/>
                <a:t>1</a:t>
              </a:r>
              <a:r>
                <a:rPr lang="en-US" sz="3500" dirty="0"/>
                <a:t>, Andrea Rosanoff</a:t>
              </a:r>
              <a:r>
                <a:rPr lang="en-US" sz="3500" baseline="30000" dirty="0"/>
                <a:t>3</a:t>
              </a:r>
              <a:r>
                <a:rPr lang="en-US" sz="3500" dirty="0"/>
                <a:t>, </a:t>
              </a:r>
              <a:r>
                <a:rPr lang="en-US" sz="3500" b="1" dirty="0" err="1"/>
                <a:t>Chougule</a:t>
              </a:r>
              <a:r>
                <a:rPr lang="en-US" sz="3500" b="1" dirty="0"/>
                <a:t> Mahavir</a:t>
              </a:r>
              <a:r>
                <a:rPr lang="en-US" sz="3500" b="1" baseline="30000" dirty="0"/>
                <a:t>1</a:t>
              </a:r>
              <a:r>
                <a:rPr lang="en-US" sz="3500" b="1" dirty="0"/>
                <a:t>*</a:t>
              </a:r>
            </a:p>
            <a:p>
              <a:pPr algn="ctr"/>
              <a:r>
                <a:rPr lang="en-US" sz="2500" baseline="30000" dirty="0"/>
                <a:t>1</a:t>
              </a:r>
              <a:r>
                <a:rPr lang="en-US" sz="2500" dirty="0"/>
                <a:t>Department of Pharmaceutical Science, College of Pharmacy, University of Hawaii at Hilo , 200 W. </a:t>
              </a:r>
              <a:r>
                <a:rPr lang="en-US" sz="2500" dirty="0" err="1"/>
                <a:t>Kawili</a:t>
              </a:r>
              <a:r>
                <a:rPr lang="en-US" sz="2500" dirty="0"/>
                <a:t> St., Hilo, HI 96720, USA, </a:t>
              </a:r>
              <a:r>
                <a:rPr lang="en-US" sz="2500" baseline="30000" dirty="0"/>
                <a:t>2</a:t>
              </a:r>
              <a:r>
                <a:rPr lang="en-US" sz="2500" dirty="0"/>
                <a:t> Chemistry Department, University of Hawaii at Hilo, 200 W. </a:t>
              </a:r>
              <a:r>
                <a:rPr lang="en-US" sz="2500" dirty="0" err="1"/>
                <a:t>Kawili</a:t>
              </a:r>
              <a:r>
                <a:rPr lang="en-US" sz="2500" dirty="0"/>
                <a:t> St., Hilo, HI 96720, USA, </a:t>
              </a:r>
              <a:r>
                <a:rPr lang="en-US" sz="2500" baseline="30000" dirty="0"/>
                <a:t>3</a:t>
              </a:r>
              <a:r>
                <a:rPr lang="en-US" sz="2500" dirty="0"/>
                <a:t> Center for Magnesium Education &amp; Research, LLC, Pahoa, HI 96778, USA </a:t>
              </a:r>
              <a:endParaRPr lang="en-GB" sz="3300" i="1" dirty="0">
                <a:solidFill>
                  <a:schemeClr val="accent1">
                    <a:lumMod val="75000"/>
                  </a:schemeClr>
                </a:solidFill>
                <a:latin typeface="Times New Roman" pitchFamily="18" charset="0"/>
              </a:endParaRPr>
            </a:p>
          </p:txBody>
        </p:sp>
        <p:sp>
          <p:nvSpPr>
            <p:cNvPr id="2060" name="Rectangle 577"/>
            <p:cNvSpPr>
              <a:spLocks noChangeArrowheads="1"/>
            </p:cNvSpPr>
            <p:nvPr/>
          </p:nvSpPr>
          <p:spPr bwMode="auto">
            <a:xfrm>
              <a:off x="10818760" y="5867401"/>
              <a:ext cx="9399322" cy="25776238"/>
            </a:xfrm>
            <a:prstGeom prst="rect">
              <a:avLst/>
            </a:prstGeom>
            <a:noFill/>
            <a:ln w="9525" algn="ctr">
              <a:noFill/>
              <a:miter lim="800000"/>
              <a:headEnd/>
              <a:tailEnd/>
            </a:ln>
          </p:spPr>
          <p:txBody>
            <a:bodyPr lIns="80006" tIns="40003" rIns="80006" bIns="40003"/>
            <a:lstStyle/>
            <a:p>
              <a:pPr algn="just" defTabSz="3360143">
                <a:spcBef>
                  <a:spcPct val="20000"/>
                </a:spcBef>
              </a:pPr>
              <a:endParaRPr lang="en-US" sz="1800" b="1" u="sng">
                <a:solidFill>
                  <a:srgbClr val="FF0101"/>
                </a:solidFill>
                <a:sym typeface="Symbol" pitchFamily="18" charset="2"/>
              </a:endParaRPr>
            </a:p>
            <a:p>
              <a:pPr algn="just" defTabSz="3360143"/>
              <a:endParaRPr lang="en-US" sz="1800" b="1" u="sng">
                <a:solidFill>
                  <a:srgbClr val="FF0101"/>
                </a:solidFill>
                <a:sym typeface="Symbol" pitchFamily="18" charset="2"/>
              </a:endParaRPr>
            </a:p>
          </p:txBody>
        </p:sp>
        <p:sp>
          <p:nvSpPr>
            <p:cNvPr id="2063" name="Rectangle 592"/>
            <p:cNvSpPr>
              <a:spLocks noChangeArrowheads="1"/>
            </p:cNvSpPr>
            <p:nvPr/>
          </p:nvSpPr>
          <p:spPr bwMode="auto">
            <a:xfrm>
              <a:off x="1118657" y="5810493"/>
              <a:ext cx="12344400" cy="26189599"/>
            </a:xfrm>
            <a:prstGeom prst="rect">
              <a:avLst/>
            </a:prstGeom>
            <a:noFill/>
            <a:ln w="9525">
              <a:solidFill>
                <a:schemeClr val="tx1"/>
              </a:solidFill>
              <a:miter lim="800000"/>
              <a:headEnd/>
              <a:tailEnd/>
            </a:ln>
          </p:spPr>
          <p:txBody>
            <a:bodyPr wrap="none" anchor="ctr"/>
            <a:lstStyle/>
            <a:p>
              <a:endParaRPr lang="en-US"/>
            </a:p>
          </p:txBody>
        </p:sp>
        <p:sp>
          <p:nvSpPr>
            <p:cNvPr id="1046" name="Rectangle 604"/>
            <p:cNvSpPr>
              <a:spLocks noChangeArrowheads="1"/>
            </p:cNvSpPr>
            <p:nvPr/>
          </p:nvSpPr>
          <p:spPr bwMode="auto">
            <a:xfrm>
              <a:off x="1289050" y="15963900"/>
              <a:ext cx="9312274" cy="1361042"/>
            </a:xfrm>
            <a:prstGeom prst="rect">
              <a:avLst/>
            </a:prstGeom>
            <a:noFill/>
            <a:ln w="9525">
              <a:noFill/>
              <a:miter lim="800000"/>
              <a:headEnd/>
              <a:tailEnd/>
            </a:ln>
          </p:spPr>
          <p:txBody>
            <a:bodyPr lIns="80006" tIns="40003" rIns="80006" bIns="40003"/>
            <a:lstStyle/>
            <a:p>
              <a:pPr algn="just" defTabSz="3360143">
                <a:defRPr/>
              </a:pPr>
              <a:endParaRPr lang="en-US" sz="2000" b="1" i="1" u="sng" dirty="0">
                <a:solidFill>
                  <a:srgbClr val="FF0000"/>
                </a:solidFill>
              </a:endParaRPr>
            </a:p>
            <a:p>
              <a:pPr algn="just" defTabSz="3360143">
                <a:defRPr/>
              </a:pPr>
              <a:endParaRPr lang="en-US" sz="2000" b="1" i="1" u="sng" dirty="0">
                <a:solidFill>
                  <a:srgbClr val="FF0000"/>
                </a:solidFill>
              </a:endParaRPr>
            </a:p>
            <a:p>
              <a:pPr algn="just" defTabSz="3360143">
                <a:defRPr/>
              </a:pPr>
              <a:endParaRPr lang="en-US" sz="2000" b="1" i="1" u="sng" dirty="0">
                <a:solidFill>
                  <a:srgbClr val="FF0000"/>
                </a:solidFill>
              </a:endParaRPr>
            </a:p>
            <a:p>
              <a:pPr algn="just" defTabSz="3360143">
                <a:defRPr/>
              </a:pPr>
              <a:endParaRPr lang="en-US" sz="2000" b="1" i="1" u="sng" dirty="0">
                <a:solidFill>
                  <a:srgbClr val="FF0000"/>
                </a:solidFill>
              </a:endParaRPr>
            </a:p>
            <a:p>
              <a:pPr algn="just" defTabSz="3360143">
                <a:defRPr/>
              </a:pPr>
              <a:endParaRPr lang="en-US" sz="2000" b="1" i="1" u="sng" dirty="0">
                <a:solidFill>
                  <a:srgbClr val="FF0000"/>
                </a:solidFill>
              </a:endParaRPr>
            </a:p>
            <a:p>
              <a:pPr algn="just" defTabSz="3360143">
                <a:defRPr/>
              </a:pPr>
              <a:endParaRPr lang="en-US" sz="2000" b="1" i="1" u="sng" dirty="0">
                <a:solidFill>
                  <a:srgbClr val="FF0000"/>
                </a:solidFill>
              </a:endParaRPr>
            </a:p>
            <a:p>
              <a:pPr algn="just" defTabSz="3360143">
                <a:defRPr/>
              </a:pPr>
              <a:endParaRPr lang="en-US" sz="2000" b="1" i="1" u="sng" dirty="0">
                <a:solidFill>
                  <a:srgbClr val="FF0000"/>
                </a:solidFill>
              </a:endParaRPr>
            </a:p>
            <a:p>
              <a:pPr algn="just" defTabSz="3360143">
                <a:defRPr/>
              </a:pPr>
              <a:endParaRPr lang="en-US" sz="2000" b="1" i="1" u="sng" dirty="0">
                <a:solidFill>
                  <a:srgbClr val="FF0000"/>
                </a:solidFill>
              </a:endParaRPr>
            </a:p>
            <a:p>
              <a:pPr algn="just" defTabSz="3360143">
                <a:defRPr/>
              </a:pPr>
              <a:endParaRPr lang="en-US" sz="2000" b="1" i="1" u="sng" dirty="0">
                <a:solidFill>
                  <a:srgbClr val="FF0000"/>
                </a:solidFill>
              </a:endParaRPr>
            </a:p>
            <a:p>
              <a:pPr algn="just" defTabSz="3360143">
                <a:defRPr/>
              </a:pPr>
              <a:endParaRPr lang="en-US" sz="2000" b="1" i="1" u="sng" dirty="0">
                <a:solidFill>
                  <a:srgbClr val="FF0000"/>
                </a:solidFill>
              </a:endParaRPr>
            </a:p>
            <a:p>
              <a:pPr algn="just" defTabSz="3360143">
                <a:defRPr/>
              </a:pPr>
              <a:endParaRPr lang="en-US" sz="2100" b="1" u="sng" dirty="0">
                <a:solidFill>
                  <a:srgbClr val="660033"/>
                </a:solidFill>
              </a:endParaRPr>
            </a:p>
            <a:p>
              <a:pPr algn="just" defTabSz="3360143">
                <a:defRPr/>
              </a:pPr>
              <a:endParaRPr lang="en-US" sz="2100" b="1" u="sng" dirty="0">
                <a:solidFill>
                  <a:srgbClr val="660033"/>
                </a:solidFill>
              </a:endParaRPr>
            </a:p>
            <a:p>
              <a:pPr algn="just" defTabSz="3360143">
                <a:defRPr/>
              </a:pPr>
              <a:endParaRPr lang="en-US" sz="2100" b="1" u="sng" dirty="0">
                <a:solidFill>
                  <a:srgbClr val="660033"/>
                </a:solidFill>
              </a:endParaRPr>
            </a:p>
            <a:p>
              <a:pPr algn="just" defTabSz="3360143">
                <a:defRPr/>
              </a:pPr>
              <a:endParaRPr lang="en-US" sz="2100" b="1" u="sng" dirty="0">
                <a:solidFill>
                  <a:srgbClr val="660033"/>
                </a:solidFill>
              </a:endParaRPr>
            </a:p>
            <a:p>
              <a:pPr algn="just" defTabSz="3360143">
                <a:defRPr/>
              </a:pPr>
              <a:endParaRPr lang="en-US" sz="2100" b="1" u="sng" dirty="0">
                <a:solidFill>
                  <a:srgbClr val="660033"/>
                </a:solidFill>
              </a:endParaRPr>
            </a:p>
            <a:p>
              <a:pPr algn="just" defTabSz="3360143">
                <a:defRPr/>
              </a:pPr>
              <a:endParaRPr lang="en-US" sz="2800" b="1" u="sng" dirty="0">
                <a:solidFill>
                  <a:srgbClr val="0000FF"/>
                </a:solidFill>
              </a:endParaRPr>
            </a:p>
            <a:p>
              <a:pPr algn="just" defTabSz="3360143">
                <a:defRPr/>
              </a:pPr>
              <a:endParaRPr lang="en-US" sz="2800" b="1" u="sng" dirty="0">
                <a:solidFill>
                  <a:srgbClr val="0000FF"/>
                </a:solidFill>
              </a:endParaRPr>
            </a:p>
            <a:p>
              <a:pPr algn="just" defTabSz="3360143">
                <a:defRPr/>
              </a:pPr>
              <a:endParaRPr lang="en-US" sz="2800" b="1" u="sng" dirty="0">
                <a:solidFill>
                  <a:srgbClr val="0000FF"/>
                </a:solidFill>
              </a:endParaRPr>
            </a:p>
            <a:p>
              <a:pPr algn="just" defTabSz="3360143">
                <a:defRPr/>
              </a:pPr>
              <a:endParaRPr lang="en-US" sz="2800" b="1" u="sng" dirty="0">
                <a:solidFill>
                  <a:srgbClr val="0000FF"/>
                </a:solidFill>
              </a:endParaRPr>
            </a:p>
            <a:p>
              <a:pPr algn="just" defTabSz="3360143">
                <a:defRPr/>
              </a:pPr>
              <a:endParaRPr lang="en-US" sz="2800" b="1" u="sng" dirty="0">
                <a:solidFill>
                  <a:srgbClr val="0000FF"/>
                </a:solidFill>
              </a:endParaRPr>
            </a:p>
            <a:p>
              <a:pPr algn="just" defTabSz="3360143">
                <a:defRPr/>
              </a:pPr>
              <a:endParaRPr lang="en-US" sz="2800" b="1" u="sng" dirty="0">
                <a:solidFill>
                  <a:srgbClr val="0000FF"/>
                </a:solidFill>
              </a:endParaRPr>
            </a:p>
            <a:p>
              <a:pPr algn="just" defTabSz="3360143">
                <a:defRPr/>
              </a:pPr>
              <a:endParaRPr lang="en-US" sz="2800" b="1" u="sng" dirty="0">
                <a:solidFill>
                  <a:srgbClr val="0000FF"/>
                </a:solidFill>
              </a:endParaRPr>
            </a:p>
            <a:p>
              <a:pPr algn="just" defTabSz="3360143">
                <a:defRPr/>
              </a:pPr>
              <a:endParaRPr lang="en-US" sz="2800" b="1" u="sng" dirty="0">
                <a:solidFill>
                  <a:srgbClr val="0000FF"/>
                </a:solidFill>
              </a:endParaRPr>
            </a:p>
            <a:p>
              <a:pPr algn="just" defTabSz="3360143">
                <a:defRPr/>
              </a:pPr>
              <a:endParaRPr lang="en-US" sz="2800" b="1" u="sng" dirty="0">
                <a:solidFill>
                  <a:srgbClr val="0000FF"/>
                </a:solidFill>
              </a:endParaRPr>
            </a:p>
            <a:p>
              <a:pPr algn="just" defTabSz="3360143">
                <a:defRPr/>
              </a:pPr>
              <a:endParaRPr lang="en-US" sz="2800" b="1" u="sng" dirty="0">
                <a:solidFill>
                  <a:srgbClr val="0000FF"/>
                </a:solidFill>
              </a:endParaRPr>
            </a:p>
            <a:p>
              <a:pPr algn="just" defTabSz="3360143">
                <a:defRPr/>
              </a:pPr>
              <a:endParaRPr lang="en-US" sz="2800" b="1" u="sng" dirty="0">
                <a:solidFill>
                  <a:srgbClr val="0000FF"/>
                </a:solidFill>
              </a:endParaRPr>
            </a:p>
            <a:p>
              <a:pPr algn="just" defTabSz="3360143">
                <a:defRPr/>
              </a:pPr>
              <a:endParaRPr lang="en-US" sz="2800" b="1" u="sng" dirty="0">
                <a:solidFill>
                  <a:srgbClr val="0000FF"/>
                </a:solidFill>
              </a:endParaRPr>
            </a:p>
            <a:p>
              <a:pPr algn="just" defTabSz="3360143">
                <a:spcBef>
                  <a:spcPct val="20000"/>
                </a:spcBef>
                <a:defRPr/>
              </a:pPr>
              <a:endParaRPr lang="en-US" sz="1800" b="1" dirty="0"/>
            </a:p>
          </p:txBody>
        </p:sp>
        <p:sp>
          <p:nvSpPr>
            <p:cNvPr id="2067" name="Rectangle 607"/>
            <p:cNvSpPr>
              <a:spLocks noChangeArrowheads="1"/>
            </p:cNvSpPr>
            <p:nvPr/>
          </p:nvSpPr>
          <p:spPr bwMode="auto">
            <a:xfrm>
              <a:off x="1396471" y="15335253"/>
              <a:ext cx="8778875" cy="454025"/>
            </a:xfrm>
            <a:prstGeom prst="rect">
              <a:avLst/>
            </a:prstGeom>
            <a:noFill/>
            <a:ln w="9525">
              <a:noFill/>
              <a:miter lim="800000"/>
              <a:headEnd/>
              <a:tailEnd/>
            </a:ln>
          </p:spPr>
          <p:txBody>
            <a:bodyPr lIns="80006" tIns="40003" rIns="80006" bIns="40003"/>
            <a:lstStyle/>
            <a:p>
              <a:pPr defTabSz="3360143">
                <a:spcBef>
                  <a:spcPct val="20000"/>
                </a:spcBef>
              </a:pPr>
              <a:endParaRPr lang="en-US" sz="1800" b="1" i="1">
                <a:solidFill>
                  <a:schemeClr val="folHlink"/>
                </a:solidFill>
              </a:endParaRPr>
            </a:p>
          </p:txBody>
        </p:sp>
        <p:sp>
          <p:nvSpPr>
            <p:cNvPr id="2073" name="Rectangle 845"/>
            <p:cNvSpPr>
              <a:spLocks noChangeArrowheads="1"/>
            </p:cNvSpPr>
            <p:nvPr/>
          </p:nvSpPr>
          <p:spPr bwMode="auto">
            <a:xfrm>
              <a:off x="39613459" y="24833178"/>
              <a:ext cx="10734734" cy="2526633"/>
            </a:xfrm>
            <a:prstGeom prst="rect">
              <a:avLst/>
            </a:prstGeom>
            <a:noFill/>
            <a:ln w="9525">
              <a:solidFill>
                <a:schemeClr val="tx1"/>
              </a:solidFill>
              <a:miter lim="800000"/>
              <a:headEnd/>
              <a:tailEnd/>
            </a:ln>
          </p:spPr>
          <p:txBody>
            <a:bodyPr wrap="none" anchor="ctr"/>
            <a:lstStyle/>
            <a:p>
              <a:endParaRPr lang="en-US"/>
            </a:p>
          </p:txBody>
        </p:sp>
        <p:sp>
          <p:nvSpPr>
            <p:cNvPr id="2102" name="Rectangle 851"/>
            <p:cNvSpPr>
              <a:spLocks noChangeArrowheads="1"/>
            </p:cNvSpPr>
            <p:nvPr/>
          </p:nvSpPr>
          <p:spPr bwMode="auto">
            <a:xfrm>
              <a:off x="43070201" y="25588885"/>
              <a:ext cx="5171017" cy="491077"/>
            </a:xfrm>
            <a:prstGeom prst="rect">
              <a:avLst/>
            </a:prstGeom>
            <a:noFill/>
            <a:ln w="9525" algn="ctr">
              <a:noFill/>
              <a:miter lim="800000"/>
              <a:headEnd/>
              <a:tailEnd/>
            </a:ln>
          </p:spPr>
          <p:txBody>
            <a:bodyPr lIns="80006" tIns="40003" rIns="80006" bIns="40003"/>
            <a:lstStyle/>
            <a:p>
              <a:pPr defTabSz="3360143">
                <a:spcBef>
                  <a:spcPct val="20000"/>
                </a:spcBef>
              </a:pPr>
              <a:endParaRPr lang="en-US" sz="1800" b="1" i="1">
                <a:solidFill>
                  <a:schemeClr val="folHlink"/>
                </a:solidFill>
              </a:endParaRPr>
            </a:p>
          </p:txBody>
        </p:sp>
        <p:sp>
          <p:nvSpPr>
            <p:cNvPr id="2076" name="Text Box 855"/>
            <p:cNvSpPr txBox="1">
              <a:spLocks noChangeArrowheads="1"/>
            </p:cNvSpPr>
            <p:nvPr/>
          </p:nvSpPr>
          <p:spPr bwMode="auto">
            <a:xfrm>
              <a:off x="39744101" y="25158186"/>
              <a:ext cx="10480674" cy="2077488"/>
            </a:xfrm>
            <a:prstGeom prst="rect">
              <a:avLst/>
            </a:prstGeom>
            <a:noFill/>
            <a:ln w="9525">
              <a:noFill/>
              <a:miter lim="800000"/>
              <a:headEnd/>
              <a:tailEnd/>
            </a:ln>
          </p:spPr>
          <p:txBody>
            <a:bodyPr wrap="square" lIns="80006" tIns="40003" rIns="80006" bIns="40003">
              <a:spAutoFit/>
            </a:bodyPr>
            <a:lstStyle/>
            <a:p>
              <a:pPr algn="just" defTabSz="3360143">
                <a:spcBef>
                  <a:spcPct val="50000"/>
                </a:spcBef>
              </a:pPr>
              <a:r>
                <a:rPr lang="en-US" sz="1800" dirty="0"/>
                <a:t>The authors acknowledge the financial funding provided by Center for Magnesium Education &amp; Research, LLC to perform these studies. The transdermal Diffusion Cell Drive Console (Logan System FDC-6) was provided by Department of Pharmaceutical Science, College of Pharmacy, UHH. Atomic Absorption Spectrometer was supported by Chemistry Department, UHH.</a:t>
              </a:r>
            </a:p>
          </p:txBody>
        </p:sp>
        <p:sp>
          <p:nvSpPr>
            <p:cNvPr id="2077" name="Rectangle 876"/>
            <p:cNvSpPr>
              <a:spLocks noChangeArrowheads="1"/>
            </p:cNvSpPr>
            <p:nvPr/>
          </p:nvSpPr>
          <p:spPr bwMode="auto">
            <a:xfrm>
              <a:off x="14878736" y="5505450"/>
              <a:ext cx="9434086" cy="885825"/>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ln w="9525">
              <a:solidFill>
                <a:schemeClr val="tx1"/>
              </a:solidFill>
              <a:miter lim="800000"/>
              <a:headEnd/>
              <a:tailEnd/>
            </a:ln>
          </p:spPr>
          <p:txBody>
            <a:bodyPr wrap="none" lIns="80006" tIns="40003" rIns="80006" bIns="40003" anchor="ctr"/>
            <a:lstStyle/>
            <a:p>
              <a:pPr algn="ctr" defTabSz="3360143"/>
              <a:r>
                <a:rPr lang="en-US" sz="3200" b="1" dirty="0">
                  <a:solidFill>
                    <a:srgbClr val="FFFFFF"/>
                  </a:solidFill>
                </a:rPr>
                <a:t>EXPERIMENTAL  METHODS</a:t>
              </a:r>
            </a:p>
          </p:txBody>
        </p:sp>
        <p:sp>
          <p:nvSpPr>
            <p:cNvPr id="2078" name="Rectangle 877"/>
            <p:cNvSpPr>
              <a:spLocks noChangeArrowheads="1"/>
            </p:cNvSpPr>
            <p:nvPr/>
          </p:nvSpPr>
          <p:spPr bwMode="auto">
            <a:xfrm>
              <a:off x="5064124" y="5526131"/>
              <a:ext cx="4411663" cy="885825"/>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ln w="9525">
              <a:solidFill>
                <a:schemeClr val="tx1"/>
              </a:solidFill>
              <a:miter lim="800000"/>
              <a:headEnd/>
              <a:tailEnd/>
            </a:ln>
          </p:spPr>
          <p:txBody>
            <a:bodyPr wrap="none" lIns="80006" tIns="40003" rIns="80006" bIns="40003" anchor="ctr"/>
            <a:lstStyle/>
            <a:p>
              <a:pPr algn="ctr" defTabSz="3360143"/>
              <a:r>
                <a:rPr lang="en-US" sz="3200" b="1" dirty="0">
                  <a:solidFill>
                    <a:srgbClr val="FFFFFF"/>
                  </a:solidFill>
                </a:rPr>
                <a:t>OVERVIEW</a:t>
              </a:r>
            </a:p>
          </p:txBody>
        </p:sp>
        <p:sp>
          <p:nvSpPr>
            <p:cNvPr id="2083" name="Rectangle 956"/>
            <p:cNvSpPr>
              <a:spLocks noChangeArrowheads="1"/>
            </p:cNvSpPr>
            <p:nvPr/>
          </p:nvSpPr>
          <p:spPr bwMode="auto">
            <a:xfrm>
              <a:off x="22599122" y="30264100"/>
              <a:ext cx="10445750" cy="825500"/>
            </a:xfrm>
            <a:prstGeom prst="rect">
              <a:avLst/>
            </a:prstGeom>
            <a:noFill/>
            <a:ln w="9525" algn="ctr">
              <a:noFill/>
              <a:miter lim="800000"/>
              <a:headEnd/>
              <a:tailEnd/>
            </a:ln>
          </p:spPr>
          <p:txBody>
            <a:bodyPr lIns="80006" tIns="40003" rIns="80006" bIns="40003"/>
            <a:lstStyle/>
            <a:p>
              <a:pPr algn="just" defTabSz="3360143">
                <a:spcBef>
                  <a:spcPct val="20000"/>
                </a:spcBef>
              </a:pPr>
              <a:endParaRPr lang="en-US" sz="1600">
                <a:cs typeface="Times New Roman" pitchFamily="18" charset="0"/>
              </a:endParaRPr>
            </a:p>
          </p:txBody>
        </p:sp>
        <p:sp>
          <p:nvSpPr>
            <p:cNvPr id="2091" name="Text Box 1491"/>
            <p:cNvSpPr txBox="1">
              <a:spLocks noChangeArrowheads="1"/>
            </p:cNvSpPr>
            <p:nvPr/>
          </p:nvSpPr>
          <p:spPr bwMode="auto">
            <a:xfrm>
              <a:off x="43738802" y="18608677"/>
              <a:ext cx="258622" cy="1111948"/>
            </a:xfrm>
            <a:prstGeom prst="rect">
              <a:avLst/>
            </a:prstGeom>
            <a:noFill/>
            <a:ln w="9525">
              <a:noFill/>
              <a:miter lim="800000"/>
              <a:headEnd/>
              <a:tailEnd/>
            </a:ln>
          </p:spPr>
          <p:txBody>
            <a:bodyPr wrap="none" lIns="80006" tIns="40003" rIns="80006" bIns="40003">
              <a:spAutoFit/>
            </a:bodyPr>
            <a:lstStyle/>
            <a:p>
              <a:pPr defTabSz="700088"/>
              <a:endParaRPr lang="en-US"/>
            </a:p>
          </p:txBody>
        </p:sp>
        <p:sp>
          <p:nvSpPr>
            <p:cNvPr id="2092" name="Rectangle 1506"/>
            <p:cNvSpPr>
              <a:spLocks noChangeArrowheads="1"/>
            </p:cNvSpPr>
            <p:nvPr/>
          </p:nvSpPr>
          <p:spPr bwMode="auto">
            <a:xfrm>
              <a:off x="33854402" y="19146907"/>
              <a:ext cx="258622" cy="399666"/>
            </a:xfrm>
            <a:prstGeom prst="rect">
              <a:avLst/>
            </a:prstGeom>
            <a:noFill/>
            <a:ln w="9525">
              <a:noFill/>
              <a:miter lim="800000"/>
              <a:headEnd/>
              <a:tailEnd/>
            </a:ln>
          </p:spPr>
          <p:txBody>
            <a:bodyPr wrap="none" lIns="80006" tIns="40003" rIns="80006" bIns="40003" anchor="ctr">
              <a:spAutoFit/>
            </a:bodyPr>
            <a:lstStyle/>
            <a:p>
              <a:pPr algn="just" defTabSz="700088"/>
              <a:endParaRPr lang="en-US" sz="2000"/>
            </a:p>
          </p:txBody>
        </p:sp>
        <p:sp>
          <p:nvSpPr>
            <p:cNvPr id="2093" name="Rectangle 1511"/>
            <p:cNvSpPr>
              <a:spLocks noChangeArrowheads="1"/>
            </p:cNvSpPr>
            <p:nvPr/>
          </p:nvSpPr>
          <p:spPr bwMode="auto">
            <a:xfrm>
              <a:off x="0" y="14938040"/>
              <a:ext cx="295570" cy="1123824"/>
            </a:xfrm>
            <a:prstGeom prst="rect">
              <a:avLst/>
            </a:prstGeom>
            <a:noFill/>
            <a:ln w="9525">
              <a:noFill/>
              <a:miter lim="800000"/>
              <a:headEnd/>
              <a:tailEnd/>
            </a:ln>
          </p:spPr>
          <p:txBody>
            <a:bodyPr wrap="none" anchor="ctr">
              <a:spAutoFit/>
            </a:bodyPr>
            <a:lstStyle/>
            <a:p>
              <a:endParaRPr lang="en-US"/>
            </a:p>
          </p:txBody>
        </p:sp>
        <p:sp>
          <p:nvSpPr>
            <p:cNvPr id="2094" name="Rectangle 1514"/>
            <p:cNvSpPr>
              <a:spLocks noChangeArrowheads="1"/>
            </p:cNvSpPr>
            <p:nvPr/>
          </p:nvSpPr>
          <p:spPr bwMode="auto">
            <a:xfrm>
              <a:off x="0" y="14650703"/>
              <a:ext cx="295570" cy="1123824"/>
            </a:xfrm>
            <a:prstGeom prst="rect">
              <a:avLst/>
            </a:prstGeom>
            <a:noFill/>
            <a:ln w="9525">
              <a:noFill/>
              <a:miter lim="800000"/>
              <a:headEnd/>
              <a:tailEnd/>
            </a:ln>
          </p:spPr>
          <p:txBody>
            <a:bodyPr wrap="none" anchor="ctr">
              <a:spAutoFit/>
            </a:bodyPr>
            <a:lstStyle/>
            <a:p>
              <a:endParaRPr lang="en-US"/>
            </a:p>
          </p:txBody>
        </p:sp>
        <p:sp>
          <p:nvSpPr>
            <p:cNvPr id="2095" name="Rectangle 1519"/>
            <p:cNvSpPr>
              <a:spLocks noChangeArrowheads="1"/>
            </p:cNvSpPr>
            <p:nvPr/>
          </p:nvSpPr>
          <p:spPr bwMode="auto">
            <a:xfrm>
              <a:off x="0" y="14142704"/>
              <a:ext cx="295570" cy="1123824"/>
            </a:xfrm>
            <a:prstGeom prst="rect">
              <a:avLst/>
            </a:prstGeom>
            <a:noFill/>
            <a:ln w="9525">
              <a:noFill/>
              <a:miter lim="800000"/>
              <a:headEnd/>
              <a:tailEnd/>
            </a:ln>
          </p:spPr>
          <p:txBody>
            <a:bodyPr wrap="none" anchor="ctr">
              <a:spAutoFit/>
            </a:bodyPr>
            <a:lstStyle/>
            <a:p>
              <a:endParaRPr lang="en-US"/>
            </a:p>
          </p:txBody>
        </p:sp>
        <p:sp>
          <p:nvSpPr>
            <p:cNvPr id="2098" name="Rectangle 71"/>
            <p:cNvSpPr>
              <a:spLocks noChangeArrowheads="1"/>
            </p:cNvSpPr>
            <p:nvPr/>
          </p:nvSpPr>
          <p:spPr bwMode="auto">
            <a:xfrm>
              <a:off x="0" y="15574628"/>
              <a:ext cx="295570" cy="1123824"/>
            </a:xfrm>
            <a:prstGeom prst="rect">
              <a:avLst/>
            </a:prstGeom>
            <a:noFill/>
            <a:ln w="9525">
              <a:noFill/>
              <a:miter lim="800000"/>
              <a:headEnd/>
              <a:tailEnd/>
            </a:ln>
          </p:spPr>
          <p:txBody>
            <a:bodyPr wrap="none" anchor="ctr">
              <a:spAutoFit/>
            </a:bodyPr>
            <a:lstStyle/>
            <a:p>
              <a:endParaRPr lang="en-US"/>
            </a:p>
          </p:txBody>
        </p:sp>
        <p:sp>
          <p:nvSpPr>
            <p:cNvPr id="2099" name="Rectangle 74"/>
            <p:cNvSpPr>
              <a:spLocks noChangeArrowheads="1"/>
            </p:cNvSpPr>
            <p:nvPr/>
          </p:nvSpPr>
          <p:spPr bwMode="auto">
            <a:xfrm>
              <a:off x="-4267200" y="15873079"/>
              <a:ext cx="295570" cy="1123824"/>
            </a:xfrm>
            <a:prstGeom prst="rect">
              <a:avLst/>
            </a:prstGeom>
            <a:noFill/>
            <a:ln w="9525">
              <a:noFill/>
              <a:miter lim="800000"/>
              <a:headEnd/>
              <a:tailEnd/>
            </a:ln>
          </p:spPr>
          <p:txBody>
            <a:bodyPr wrap="none" anchor="ctr">
              <a:spAutoFit/>
            </a:bodyPr>
            <a:lstStyle/>
            <a:p>
              <a:endParaRPr lang="en-US"/>
            </a:p>
          </p:txBody>
        </p:sp>
        <p:sp>
          <p:nvSpPr>
            <p:cNvPr id="2100" name="Rectangle 78"/>
            <p:cNvSpPr>
              <a:spLocks noChangeArrowheads="1"/>
            </p:cNvSpPr>
            <p:nvPr/>
          </p:nvSpPr>
          <p:spPr bwMode="auto">
            <a:xfrm>
              <a:off x="0" y="15450803"/>
              <a:ext cx="295570" cy="1123824"/>
            </a:xfrm>
            <a:prstGeom prst="rect">
              <a:avLst/>
            </a:prstGeom>
            <a:noFill/>
            <a:ln w="9525">
              <a:noFill/>
              <a:miter lim="800000"/>
              <a:headEnd/>
              <a:tailEnd/>
            </a:ln>
          </p:spPr>
          <p:txBody>
            <a:bodyPr wrap="none" anchor="ctr">
              <a:spAutoFit/>
            </a:bodyPr>
            <a:lstStyle/>
            <a:p>
              <a:endParaRPr lang="en-US"/>
            </a:p>
          </p:txBody>
        </p:sp>
        <p:sp>
          <p:nvSpPr>
            <p:cNvPr id="2101" name="Rectangle 88"/>
            <p:cNvSpPr>
              <a:spLocks noChangeArrowheads="1"/>
            </p:cNvSpPr>
            <p:nvPr/>
          </p:nvSpPr>
          <p:spPr bwMode="auto">
            <a:xfrm>
              <a:off x="0" y="15484140"/>
              <a:ext cx="295570" cy="1123824"/>
            </a:xfrm>
            <a:prstGeom prst="rect">
              <a:avLst/>
            </a:prstGeom>
            <a:noFill/>
            <a:ln w="9525">
              <a:noFill/>
              <a:miter lim="800000"/>
              <a:headEnd/>
              <a:tailEnd/>
            </a:ln>
          </p:spPr>
          <p:txBody>
            <a:bodyPr wrap="none" anchor="ctr">
              <a:spAutoFit/>
            </a:bodyPr>
            <a:lstStyle/>
            <a:p>
              <a:endParaRPr lang="en-US"/>
            </a:p>
          </p:txBody>
        </p:sp>
        <p:sp>
          <p:nvSpPr>
            <p:cNvPr id="85" name="TextBox 84"/>
            <p:cNvSpPr txBox="1"/>
            <p:nvPr/>
          </p:nvSpPr>
          <p:spPr>
            <a:xfrm>
              <a:off x="39726386" y="18985795"/>
              <a:ext cx="10471861" cy="2864960"/>
            </a:xfrm>
            <a:prstGeom prst="rect">
              <a:avLst/>
            </a:prstGeom>
            <a:noFill/>
          </p:spPr>
          <p:txBody>
            <a:bodyPr wrap="square" rtlCol="0">
              <a:spAutoFit/>
            </a:bodyPr>
            <a:lstStyle/>
            <a:p>
              <a:pPr marL="400050" indent="-400050" algn="just">
                <a:buFont typeface="Arial" pitchFamily="34" charset="0"/>
                <a:buChar char="•"/>
              </a:pPr>
              <a:r>
                <a:rPr lang="en-US" sz="2500" dirty="0" smtClean="0"/>
                <a:t>A </a:t>
              </a:r>
              <a:r>
                <a:rPr lang="en-US" sz="2500" dirty="0"/>
                <a:t>formulated pharmaceutical grade Mg cream was able to successfully deliver the Mg across human skin. </a:t>
              </a:r>
            </a:p>
            <a:p>
              <a:pPr marL="400050" indent="-400050" algn="just">
                <a:buFont typeface="Arial" pitchFamily="34" charset="0"/>
                <a:buChar char="•"/>
              </a:pPr>
              <a:r>
                <a:rPr lang="en-US" sz="2500" dirty="0" smtClean="0"/>
                <a:t>Transdermal </a:t>
              </a:r>
              <a:r>
                <a:rPr lang="en-US" sz="2500" dirty="0"/>
                <a:t>delivery of Mg may play an important role in the management of patient suffering from sub-optimal Mg status.</a:t>
              </a:r>
            </a:p>
          </p:txBody>
        </p:sp>
        <p:sp>
          <p:nvSpPr>
            <p:cNvPr id="87" name="Rectangle 20"/>
            <p:cNvSpPr>
              <a:spLocks noChangeArrowheads="1"/>
            </p:cNvSpPr>
            <p:nvPr/>
          </p:nvSpPr>
          <p:spPr bwMode="auto">
            <a:xfrm>
              <a:off x="39598539" y="5810494"/>
              <a:ext cx="10607040" cy="12228146"/>
            </a:xfrm>
            <a:prstGeom prst="rect">
              <a:avLst/>
            </a:prstGeom>
            <a:noFill/>
            <a:ln w="9525">
              <a:solidFill>
                <a:schemeClr val="tx1"/>
              </a:solidFill>
              <a:miter lim="800000"/>
              <a:headEnd/>
              <a:tailEnd/>
            </a:ln>
          </p:spPr>
          <p:txBody>
            <a:bodyPr wrap="none" anchor="ctr"/>
            <a:lstStyle/>
            <a:p>
              <a:endParaRPr lang="en-US"/>
            </a:p>
          </p:txBody>
        </p:sp>
        <p:sp>
          <p:nvSpPr>
            <p:cNvPr id="88" name="Rectangle 962"/>
            <p:cNvSpPr>
              <a:spLocks noChangeArrowheads="1"/>
            </p:cNvSpPr>
            <p:nvPr/>
          </p:nvSpPr>
          <p:spPr bwMode="auto">
            <a:xfrm>
              <a:off x="42511945" y="5457981"/>
              <a:ext cx="4780228" cy="885825"/>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ln w="9525">
              <a:solidFill>
                <a:schemeClr val="tx1"/>
              </a:solidFill>
              <a:miter lim="800000"/>
              <a:headEnd/>
              <a:tailEnd/>
            </a:ln>
          </p:spPr>
          <p:txBody>
            <a:bodyPr wrap="none" lIns="80006" tIns="40003" rIns="80006" bIns="40003" anchor="ctr"/>
            <a:lstStyle/>
            <a:p>
              <a:pPr algn="ctr" defTabSz="3360143"/>
              <a:r>
                <a:rPr lang="en-US" sz="3200" b="1" dirty="0">
                  <a:solidFill>
                    <a:srgbClr val="FFFFFF"/>
                  </a:solidFill>
                </a:rPr>
                <a:t>RESULTS</a:t>
              </a:r>
            </a:p>
          </p:txBody>
        </p:sp>
        <p:sp>
          <p:nvSpPr>
            <p:cNvPr id="118" name="TextBox 117"/>
            <p:cNvSpPr txBox="1"/>
            <p:nvPr/>
          </p:nvSpPr>
          <p:spPr>
            <a:xfrm>
              <a:off x="13982699" y="6423861"/>
              <a:ext cx="11939339" cy="19611523"/>
            </a:xfrm>
            <a:prstGeom prst="rect">
              <a:avLst/>
            </a:prstGeom>
            <a:noFill/>
          </p:spPr>
          <p:txBody>
            <a:bodyPr wrap="square" rtlCol="0">
              <a:spAutoFit/>
            </a:bodyPr>
            <a:lstStyle/>
            <a:p>
              <a:pPr algn="just" defTabSz="3360143"/>
              <a:r>
                <a:rPr lang="en-US" sz="3000" b="1" u="sng" dirty="0" smtClean="0">
                  <a:solidFill>
                    <a:srgbClr val="0000FF"/>
                  </a:solidFill>
                </a:rPr>
                <a:t>MATERIALS</a:t>
              </a:r>
              <a:r>
                <a:rPr lang="en-US" sz="3000" b="1" u="sng" dirty="0">
                  <a:solidFill>
                    <a:srgbClr val="0000FF"/>
                  </a:solidFill>
                </a:rPr>
                <a:t>:</a:t>
              </a:r>
            </a:p>
            <a:p>
              <a:pPr algn="just" defTabSz="3360143"/>
              <a:endParaRPr lang="en-US" sz="2000" b="1" i="1" u="sng" dirty="0">
                <a:solidFill>
                  <a:srgbClr val="FF0000"/>
                </a:solidFill>
              </a:endParaRPr>
            </a:p>
            <a:p>
              <a:pPr algn="just"/>
              <a:r>
                <a:rPr lang="en-US" sz="2500" dirty="0"/>
                <a:t>The magnesium chloride (MgCl</a:t>
              </a:r>
              <a:r>
                <a:rPr lang="en-US" sz="2500" baseline="-25000" dirty="0"/>
                <a:t>2</a:t>
              </a:r>
              <a:r>
                <a:rPr lang="en-US" sz="2500" dirty="0"/>
                <a:t>) cream formulation was formulated by Dr. Andrea </a:t>
              </a:r>
              <a:r>
                <a:rPr lang="en-US" sz="2500" dirty="0" err="1"/>
                <a:t>Rosanoff</a:t>
              </a:r>
              <a:r>
                <a:rPr lang="en-US" sz="2500" dirty="0"/>
                <a:t>, Director of Research &amp; Science Information Outreach Center for Magnesium Education &amp; Research Pahoa, HI 96778. The permeation study will be performed using human cadaver skin (</a:t>
              </a:r>
              <a:r>
                <a:rPr lang="en-US" sz="2500" dirty="0" err="1"/>
                <a:t>Pelfreez</a:t>
              </a:r>
              <a:r>
                <a:rPr lang="en-US" sz="2500" dirty="0"/>
                <a:t>, USA). Transdermal permeation of Mg supplement cream formulation across human skin was performed by using transdermal Diffusion Cell Drive Console (Logan Transdermal Testing System FDC-6). The atomic absorption spectroscopy method was used for the Mg analysis.</a:t>
              </a:r>
            </a:p>
            <a:p>
              <a:pPr algn="just"/>
              <a:endParaRPr lang="en-US" sz="2100" dirty="0"/>
            </a:p>
            <a:p>
              <a:pPr algn="just"/>
              <a:r>
                <a:rPr lang="en-US" sz="3000" b="1" u="sng" dirty="0">
                  <a:solidFill>
                    <a:srgbClr val="0000FF"/>
                  </a:solidFill>
                </a:rPr>
                <a:t>METHODS </a:t>
              </a:r>
            </a:p>
            <a:p>
              <a:pPr algn="just"/>
              <a:endParaRPr lang="en-US" sz="2000" b="1" dirty="0">
                <a:solidFill>
                  <a:srgbClr val="CC3300"/>
                </a:solidFill>
              </a:endParaRPr>
            </a:p>
            <a:p>
              <a:pPr algn="just"/>
              <a:r>
                <a:rPr lang="en-US" sz="2500" b="1" dirty="0">
                  <a:solidFill>
                    <a:srgbClr val="CC3300"/>
                  </a:solidFill>
                </a:rPr>
                <a:t>Transdermal permeation of Mg from Mg supplement cream formulation across human skin</a:t>
              </a:r>
              <a:r>
                <a:rPr lang="en-US" sz="2500" b="1" dirty="0"/>
                <a:t>: </a:t>
              </a:r>
              <a:r>
                <a:rPr lang="en-US" sz="2500" dirty="0"/>
                <a:t>The skin was soaked in the receptor medium(phosphate buffer saline 7.4) to equilibrate and them cut into appropriate size. The transdermal Diffusion Cell Drive Console (Logan Transdermal Testing System FDC-6) was used to carry out this investigation. Skin was mounted between the cell cap (donor) and the cell body (receptor). The dermis was bathed from below with an isotonic saline solution injected through a port. Temperature was maintained at 37°C by thermostatically controlled water that enters the water jacket of the Franz diffusion cells. Homogeneous distribution of  temperature in the phosphate buffer saline solution was accomplished by agitating motion of Teflon-covered magnetic stirring bar, driven by an external magnet and mounted on timing motor. The transdermal permeation efficiency of Mg from MgCl</a:t>
              </a:r>
              <a:r>
                <a:rPr lang="en-US" sz="2500" baseline="-25000" dirty="0"/>
                <a:t>2</a:t>
              </a:r>
              <a:r>
                <a:rPr lang="en-US" sz="2500" dirty="0"/>
                <a:t> cream I and MgCl</a:t>
              </a:r>
              <a:r>
                <a:rPr lang="en-US" sz="2500" baseline="-25000" dirty="0"/>
                <a:t>2</a:t>
              </a:r>
              <a:r>
                <a:rPr lang="en-US" sz="2500" dirty="0"/>
                <a:t> cream II was studied across skin compared to positive control MgCl</a:t>
              </a:r>
              <a:r>
                <a:rPr lang="en-US" sz="2500" baseline="-25000" dirty="0"/>
                <a:t>2 </a:t>
              </a:r>
              <a:r>
                <a:rPr lang="en-US" sz="2500" dirty="0"/>
                <a:t>solution and negative control phosphate buffer solution. The cream or MgCl</a:t>
              </a:r>
              <a:r>
                <a:rPr lang="en-US" sz="2500" baseline="-25000" dirty="0"/>
                <a:t>2</a:t>
              </a:r>
              <a:r>
                <a:rPr lang="en-US" sz="2500" dirty="0"/>
                <a:t> solution equivalent to 2.76 mg of Mg were applied per 2.52 cm</a:t>
              </a:r>
              <a:r>
                <a:rPr lang="en-US" sz="2500" baseline="30000" dirty="0"/>
                <a:t>2</a:t>
              </a:r>
              <a:r>
                <a:rPr lang="en-US" sz="2500" dirty="0"/>
                <a:t> of skin and mounted on diffusion cell. Samples were collected after 1, 2, 3, 4, 5 and 24 h and analyzed using Atomic absorption spectroscopy at 285 nm. The experiments were performed in triplicates. The results were analyzed using unpaired </a:t>
              </a:r>
              <a:r>
                <a:rPr lang="en-US" sz="2500" i="1" dirty="0"/>
                <a:t>t-test</a:t>
              </a:r>
              <a:r>
                <a:rPr lang="en-US" sz="2500" dirty="0" smtClean="0"/>
                <a:t>.</a:t>
              </a:r>
            </a:p>
            <a:p>
              <a:pPr algn="just"/>
              <a:endParaRPr lang="en-US" sz="1200" dirty="0">
                <a:solidFill>
                  <a:srgbClr val="0000FF"/>
                </a:solidFill>
              </a:endParaRPr>
            </a:p>
            <a:p>
              <a:pPr algn="just"/>
              <a:r>
                <a:rPr lang="en-US" sz="2500" b="1" dirty="0">
                  <a:solidFill>
                    <a:srgbClr val="0000FF"/>
                  </a:solidFill>
                </a:rPr>
                <a:t>Schematic 1 Representation of the in vitro skin permeation protocol</a:t>
              </a:r>
            </a:p>
          </p:txBody>
        </p:sp>
        <p:sp>
          <p:nvSpPr>
            <p:cNvPr id="229" name="Content Placeholder 2"/>
            <p:cNvSpPr txBox="1">
              <a:spLocks/>
            </p:cNvSpPr>
            <p:nvPr/>
          </p:nvSpPr>
          <p:spPr>
            <a:xfrm>
              <a:off x="39854416" y="26243256"/>
              <a:ext cx="10462985" cy="6018934"/>
            </a:xfrm>
            <a:prstGeom prst="rect">
              <a:avLst/>
            </a:prstGeom>
          </p:spPr>
          <p:txBody>
            <a:bodyPr vert="horz" lIns="438840" tIns="219422" rIns="438840" bIns="219422" rtlCol="0">
              <a:normAutofit/>
            </a:bodyPr>
            <a:lstStyle/>
            <a:p>
              <a:pPr algn="just" defTabSz="3839867" fontAlgn="auto">
                <a:spcBef>
                  <a:spcPct val="20000"/>
                </a:spcBef>
                <a:spcAft>
                  <a:spcPts val="0"/>
                </a:spcAft>
                <a:buFont typeface="Arial" pitchFamily="34" charset="0"/>
                <a:buChar char="•"/>
                <a:defRPr/>
              </a:pPr>
              <a:endParaRPr lang="en-US" sz="2100" b="1" dirty="0">
                <a:latin typeface="Arial" pitchFamily="34" charset="0"/>
                <a:cs typeface="Arial" pitchFamily="34" charset="0"/>
              </a:endParaRPr>
            </a:p>
          </p:txBody>
        </p:sp>
        <p:sp>
          <p:nvSpPr>
            <p:cNvPr id="3073" name="Rectangle 1"/>
            <p:cNvSpPr>
              <a:spLocks noChangeArrowheads="1"/>
            </p:cNvSpPr>
            <p:nvPr/>
          </p:nvSpPr>
          <p:spPr bwMode="auto">
            <a:xfrm>
              <a:off x="39814501" y="13069458"/>
              <a:ext cx="10375901" cy="8863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endParaRPr lang="en-US" sz="2500" b="1" dirty="0">
                <a:solidFill>
                  <a:srgbClr val="CC3300"/>
                </a:solidFill>
              </a:endParaRPr>
            </a:p>
            <a:p>
              <a:pPr lvl="0" algn="just"/>
              <a:endParaRPr lang="en-US" sz="2500" dirty="0">
                <a:latin typeface="Arial" pitchFamily="34" charset="0"/>
              </a:endParaRPr>
            </a:p>
          </p:txBody>
        </p:sp>
        <p:sp>
          <p:nvSpPr>
            <p:cNvPr id="2079" name="Rectangle 882"/>
            <p:cNvSpPr>
              <a:spLocks noChangeArrowheads="1"/>
            </p:cNvSpPr>
            <p:nvPr/>
          </p:nvSpPr>
          <p:spPr bwMode="auto">
            <a:xfrm>
              <a:off x="42518168" y="17912559"/>
              <a:ext cx="4778374" cy="92286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ln w="9525">
              <a:solidFill>
                <a:schemeClr val="tx1"/>
              </a:solidFill>
              <a:miter lim="800000"/>
              <a:headEnd/>
              <a:tailEnd/>
            </a:ln>
          </p:spPr>
          <p:txBody>
            <a:bodyPr wrap="none" lIns="80006" tIns="40003" rIns="80006" bIns="40003" anchor="ctr"/>
            <a:lstStyle/>
            <a:p>
              <a:pPr algn="ctr" defTabSz="3360143"/>
              <a:r>
                <a:rPr lang="en-US" sz="3200" b="1" dirty="0">
                  <a:solidFill>
                    <a:srgbClr val="FFFFFF"/>
                  </a:solidFill>
                </a:rPr>
                <a:t>CONCLUSION</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6021" y="696296"/>
              <a:ext cx="3311547" cy="235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02133" y="741418"/>
              <a:ext cx="3191333" cy="2338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4" name="Rectangle 845"/>
            <p:cNvSpPr>
              <a:spLocks noChangeArrowheads="1"/>
            </p:cNvSpPr>
            <p:nvPr/>
          </p:nvSpPr>
          <p:spPr bwMode="auto">
            <a:xfrm>
              <a:off x="39571576" y="22316362"/>
              <a:ext cx="10678089" cy="2207901"/>
            </a:xfrm>
            <a:prstGeom prst="rect">
              <a:avLst/>
            </a:prstGeom>
            <a:noFill/>
            <a:ln w="9525">
              <a:solidFill>
                <a:schemeClr val="tx1"/>
              </a:solidFill>
              <a:miter lim="800000"/>
              <a:headEnd/>
              <a:tailEnd/>
            </a:ln>
          </p:spPr>
          <p:txBody>
            <a:bodyPr wrap="none" anchor="ctr"/>
            <a:lstStyle/>
            <a:p>
              <a:endParaRPr lang="en-US"/>
            </a:p>
          </p:txBody>
        </p:sp>
        <p:sp>
          <p:nvSpPr>
            <p:cNvPr id="228" name="Rectangle 882"/>
            <p:cNvSpPr>
              <a:spLocks noChangeArrowheads="1"/>
            </p:cNvSpPr>
            <p:nvPr/>
          </p:nvSpPr>
          <p:spPr bwMode="auto">
            <a:xfrm>
              <a:off x="41135898" y="21782146"/>
              <a:ext cx="7710579" cy="92286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ln w="9525">
              <a:solidFill>
                <a:schemeClr val="tx1"/>
              </a:solidFill>
              <a:miter lim="800000"/>
              <a:headEnd/>
              <a:tailEnd/>
            </a:ln>
          </p:spPr>
          <p:txBody>
            <a:bodyPr wrap="none" lIns="80006" tIns="40003" rIns="80006" bIns="40003" anchor="ctr"/>
            <a:lstStyle/>
            <a:p>
              <a:pPr algn="ctr" defTabSz="3360143"/>
              <a:r>
                <a:rPr lang="en-US" sz="3200" b="1" dirty="0">
                  <a:solidFill>
                    <a:srgbClr val="FFFFFF"/>
                  </a:solidFill>
                </a:rPr>
                <a:t>FUTURE DIRECTIONS </a:t>
              </a:r>
            </a:p>
          </p:txBody>
        </p:sp>
        <p:sp>
          <p:nvSpPr>
            <p:cNvPr id="2082" name="Rectangle 951"/>
            <p:cNvSpPr>
              <a:spLocks noChangeArrowheads="1"/>
            </p:cNvSpPr>
            <p:nvPr/>
          </p:nvSpPr>
          <p:spPr bwMode="auto">
            <a:xfrm>
              <a:off x="41310589" y="24332245"/>
              <a:ext cx="7514050" cy="790575"/>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ln w="9525">
              <a:solidFill>
                <a:schemeClr val="tx1"/>
              </a:solidFill>
              <a:miter lim="800000"/>
              <a:headEnd/>
              <a:tailEnd/>
            </a:ln>
          </p:spPr>
          <p:txBody>
            <a:bodyPr wrap="none" lIns="80006" tIns="40003" rIns="80006" bIns="40003" anchor="ctr"/>
            <a:lstStyle/>
            <a:p>
              <a:pPr algn="ctr" defTabSz="3360143"/>
              <a:r>
                <a:rPr lang="en-US" sz="3200" b="1" i="1" dirty="0">
                  <a:solidFill>
                    <a:srgbClr val="FFFFFF"/>
                  </a:solidFill>
                </a:rPr>
                <a:t>Acknowledgements</a:t>
              </a:r>
            </a:p>
          </p:txBody>
        </p:sp>
        <p:sp>
          <p:nvSpPr>
            <p:cNvPr id="95" name="Rectangle 20"/>
            <p:cNvSpPr>
              <a:spLocks noChangeArrowheads="1"/>
            </p:cNvSpPr>
            <p:nvPr/>
          </p:nvSpPr>
          <p:spPr bwMode="auto">
            <a:xfrm>
              <a:off x="26593800" y="5810493"/>
              <a:ext cx="12589334" cy="26189599"/>
            </a:xfrm>
            <a:prstGeom prst="rect">
              <a:avLst/>
            </a:prstGeom>
            <a:noFill/>
            <a:ln w="9525">
              <a:solidFill>
                <a:schemeClr val="tx1"/>
              </a:solidFill>
              <a:miter lim="800000"/>
              <a:headEnd/>
              <a:tailEnd/>
            </a:ln>
          </p:spPr>
          <p:txBody>
            <a:bodyPr wrap="none" anchor="ctr"/>
            <a:lstStyle/>
            <a:p>
              <a:endParaRPr lang="en-US" dirty="0"/>
            </a:p>
          </p:txBody>
        </p:sp>
        <p:sp>
          <p:nvSpPr>
            <p:cNvPr id="6" name="Rectangle 5"/>
            <p:cNvSpPr/>
            <p:nvPr/>
          </p:nvSpPr>
          <p:spPr>
            <a:xfrm>
              <a:off x="26981474" y="23245981"/>
              <a:ext cx="11813987" cy="4052098"/>
            </a:xfrm>
            <a:prstGeom prst="rect">
              <a:avLst/>
            </a:prstGeom>
          </p:spPr>
          <p:txBody>
            <a:bodyPr wrap="square">
              <a:spAutoFit/>
            </a:bodyPr>
            <a:lstStyle/>
            <a:p>
              <a:pPr algn="just"/>
              <a:r>
                <a:rPr lang="en-US" sz="2500" dirty="0"/>
                <a:t>The cumulative Mg permeation from Mg cream I, Mg cream II, MgCl</a:t>
              </a:r>
              <a:r>
                <a:rPr lang="en-US" sz="2500" baseline="-25000" dirty="0"/>
                <a:t>2</a:t>
              </a:r>
              <a:r>
                <a:rPr lang="en-US" sz="2500" dirty="0"/>
                <a:t> solution, and phosphate buffer across human skin after 24 h were found to be 29.79</a:t>
              </a:r>
              <a:r>
                <a:rPr lang="en-US" sz="2500" dirty="0">
                  <a:sym typeface="Symbol"/>
                </a:rPr>
                <a:t></a:t>
              </a:r>
              <a:r>
                <a:rPr lang="en-US" sz="2500" dirty="0"/>
                <a:t>13.92, 24.53</a:t>
              </a:r>
              <a:r>
                <a:rPr lang="en-US" sz="2500" dirty="0">
                  <a:sym typeface="Symbol"/>
                </a:rPr>
                <a:t>  </a:t>
              </a:r>
              <a:r>
                <a:rPr lang="en-US" sz="2500" dirty="0"/>
                <a:t>9.98, 6.18</a:t>
              </a:r>
              <a:r>
                <a:rPr lang="en-US" sz="2500" dirty="0">
                  <a:sym typeface="Symbol"/>
                </a:rPr>
                <a:t>  </a:t>
              </a:r>
              <a:r>
                <a:rPr lang="en-US" sz="2500" dirty="0"/>
                <a:t>1.36, and 5.62</a:t>
              </a:r>
              <a:r>
                <a:rPr lang="en-US" sz="2500" dirty="0">
                  <a:sym typeface="Symbol"/>
                </a:rPr>
                <a:t>  </a:t>
              </a:r>
              <a:r>
                <a:rPr lang="en-US" sz="2500" dirty="0"/>
                <a:t>1.83 </a:t>
              </a:r>
              <a:r>
                <a:rPr lang="en-US" sz="2500" dirty="0">
                  <a:sym typeface="Symbol"/>
                </a:rPr>
                <a:t></a:t>
              </a:r>
              <a:r>
                <a:rPr lang="en-US" sz="2500" dirty="0"/>
                <a:t>g/2.52cm</a:t>
              </a:r>
              <a:r>
                <a:rPr lang="en-US" sz="2500" baseline="30000" dirty="0"/>
                <a:t>2</a:t>
              </a:r>
              <a:r>
                <a:rPr lang="en-US" sz="2500" dirty="0"/>
                <a:t> respectively. Comparison of permeation profile of Mg from Mg cream I, Mg cream II, MgCl</a:t>
              </a:r>
              <a:r>
                <a:rPr lang="en-US" sz="2500" baseline="-25000" dirty="0"/>
                <a:t>2</a:t>
              </a:r>
              <a:r>
                <a:rPr lang="en-US" sz="2500" dirty="0"/>
                <a:t> solution  after 24 h. From the results it can be seen that both creams showed statistically significant (</a:t>
              </a:r>
              <a:r>
                <a:rPr lang="en-US" sz="2500" i="1" dirty="0"/>
                <a:t>p</a:t>
              </a:r>
              <a:r>
                <a:rPr lang="en-US" sz="2500" dirty="0"/>
                <a:t> &lt; 0.05) Mg permeation compared with the two control solutions.  </a:t>
              </a:r>
            </a:p>
          </p:txBody>
        </p:sp>
        <p:sp>
          <p:nvSpPr>
            <p:cNvPr id="160" name="Rectangle 963"/>
            <p:cNvSpPr>
              <a:spLocks noChangeArrowheads="1"/>
            </p:cNvSpPr>
            <p:nvPr/>
          </p:nvSpPr>
          <p:spPr bwMode="auto">
            <a:xfrm>
              <a:off x="30055213" y="5456020"/>
              <a:ext cx="4778375" cy="885825"/>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ln w="9525">
              <a:solidFill>
                <a:schemeClr val="tx1"/>
              </a:solidFill>
              <a:miter lim="800000"/>
              <a:headEnd/>
              <a:tailEnd/>
            </a:ln>
          </p:spPr>
          <p:txBody>
            <a:bodyPr wrap="none" lIns="80006" tIns="40003" rIns="80006" bIns="40003" anchor="ctr"/>
            <a:lstStyle/>
            <a:p>
              <a:pPr algn="ctr" defTabSz="3360143"/>
              <a:r>
                <a:rPr lang="en-US" sz="3200" b="1" dirty="0">
                  <a:solidFill>
                    <a:srgbClr val="FFFFFF"/>
                  </a:solidFill>
                </a:rPr>
                <a:t>RESULTS</a:t>
              </a:r>
            </a:p>
          </p:txBody>
        </p:sp>
        <p:sp>
          <p:nvSpPr>
            <p:cNvPr id="7" name="Rectangle 6"/>
            <p:cNvSpPr/>
            <p:nvPr/>
          </p:nvSpPr>
          <p:spPr>
            <a:xfrm>
              <a:off x="26981474" y="30820844"/>
              <a:ext cx="11545298" cy="949711"/>
            </a:xfrm>
            <a:prstGeom prst="rect">
              <a:avLst/>
            </a:prstGeom>
          </p:spPr>
          <p:txBody>
            <a:bodyPr wrap="square">
              <a:spAutoFit/>
            </a:bodyPr>
            <a:lstStyle/>
            <a:p>
              <a:pPr algn="just"/>
              <a:r>
                <a:rPr lang="en-US" sz="1800" b="1" dirty="0"/>
                <a:t>Figure 2 </a:t>
              </a:r>
              <a:r>
                <a:rPr lang="en-US" sz="1800" dirty="0"/>
                <a:t>Cumulative </a:t>
              </a:r>
              <a:r>
                <a:rPr lang="en-US" sz="1800" i="1" dirty="0"/>
                <a:t>in vitro </a:t>
              </a:r>
              <a:r>
                <a:rPr lang="en-US" sz="1800" dirty="0"/>
                <a:t>permeation of Mg from Mg cream I compare to MgCl</a:t>
              </a:r>
              <a:r>
                <a:rPr lang="en-US" sz="1800" baseline="-25000" dirty="0"/>
                <a:t>2</a:t>
              </a:r>
              <a:r>
                <a:rPr lang="en-US" sz="1800" dirty="0"/>
                <a:t> solution across human skin using pH 7.4 phosphate buffer ( 37°C) as medium (n=3).</a:t>
              </a:r>
            </a:p>
          </p:txBody>
        </p:sp>
      </p:grpSp>
      <p:sp>
        <p:nvSpPr>
          <p:cNvPr id="18" name="Rectangle 17"/>
          <p:cNvSpPr/>
          <p:nvPr/>
        </p:nvSpPr>
        <p:spPr>
          <a:xfrm>
            <a:off x="24892882" y="22716890"/>
            <a:ext cx="6422021" cy="1234953"/>
          </a:xfrm>
          <a:prstGeom prst="rect">
            <a:avLst/>
          </a:prstGeom>
        </p:spPr>
        <p:txBody>
          <a:bodyPr wrap="square" lIns="80010" tIns="40005" rIns="80010" bIns="40005">
            <a:spAutoFit/>
          </a:bodyPr>
          <a:lstStyle/>
          <a:p>
            <a:pPr marL="400050" indent="-400050">
              <a:buFont typeface="Arial" pitchFamily="34" charset="0"/>
              <a:buChar char="•"/>
            </a:pPr>
            <a:r>
              <a:rPr lang="en-US" sz="2500" dirty="0"/>
              <a:t>Transdermal permeation studies in a suitable animal model</a:t>
            </a:r>
          </a:p>
          <a:p>
            <a:pPr marL="400050" indent="-400050">
              <a:buFont typeface="Arial" pitchFamily="34" charset="0"/>
              <a:buChar char="•"/>
            </a:pPr>
            <a:r>
              <a:rPr lang="en-US" sz="2500" dirty="0" smtClean="0"/>
              <a:t>Clinical </a:t>
            </a:r>
            <a:r>
              <a:rPr lang="en-US" sz="2500" dirty="0"/>
              <a:t>Trials </a:t>
            </a:r>
          </a:p>
        </p:txBody>
      </p:sp>
      <p:sp>
        <p:nvSpPr>
          <p:cNvPr id="20" name="Rectangle 19"/>
          <p:cNvSpPr/>
          <p:nvPr/>
        </p:nvSpPr>
        <p:spPr>
          <a:xfrm>
            <a:off x="16860534" y="15167782"/>
            <a:ext cx="7189148" cy="357790"/>
          </a:xfrm>
          <a:prstGeom prst="rect">
            <a:avLst/>
          </a:prstGeom>
        </p:spPr>
        <p:txBody>
          <a:bodyPr wrap="none" lIns="80010" tIns="40005" rIns="80010" bIns="40005">
            <a:spAutoFit/>
          </a:bodyPr>
          <a:lstStyle/>
          <a:p>
            <a:r>
              <a:rPr lang="en-US" sz="1800" b="1" dirty="0"/>
              <a:t>Figure 1</a:t>
            </a:r>
            <a:r>
              <a:rPr lang="en-US" sz="1800" dirty="0"/>
              <a:t> Standard curve of MgCl</a:t>
            </a:r>
            <a:r>
              <a:rPr lang="en-US" sz="1800" baseline="-25000" dirty="0"/>
              <a:t>2 </a:t>
            </a:r>
            <a:r>
              <a:rPr lang="en-US" sz="1800" dirty="0" smtClean="0"/>
              <a:t>analysis </a:t>
            </a:r>
            <a:r>
              <a:rPr lang="en-US" sz="1800" dirty="0"/>
              <a:t>at concentration 1-5 ppm </a:t>
            </a:r>
          </a:p>
        </p:txBody>
      </p:sp>
      <p:sp>
        <p:nvSpPr>
          <p:cNvPr id="122" name="Rectangle 121"/>
          <p:cNvSpPr/>
          <p:nvPr/>
        </p:nvSpPr>
        <p:spPr>
          <a:xfrm>
            <a:off x="24888374" y="10183774"/>
            <a:ext cx="6343337" cy="911788"/>
          </a:xfrm>
          <a:prstGeom prst="rect">
            <a:avLst/>
          </a:prstGeom>
        </p:spPr>
        <p:txBody>
          <a:bodyPr wrap="square" lIns="80010" tIns="40005" rIns="80010" bIns="40005">
            <a:spAutoFit/>
          </a:bodyPr>
          <a:lstStyle/>
          <a:p>
            <a:pPr algn="just"/>
            <a:r>
              <a:rPr lang="en-US" sz="1800" b="1" dirty="0"/>
              <a:t>Figure 3 </a:t>
            </a:r>
            <a:r>
              <a:rPr lang="en-US" sz="1800" dirty="0"/>
              <a:t>Cumulative </a:t>
            </a:r>
            <a:r>
              <a:rPr lang="en-US" sz="1800" i="1" dirty="0"/>
              <a:t>in vitro </a:t>
            </a:r>
            <a:r>
              <a:rPr lang="en-US" sz="1800" dirty="0"/>
              <a:t>permeation of Mg from Mg cream II compare to MgCl</a:t>
            </a:r>
            <a:r>
              <a:rPr lang="en-US" sz="1800" baseline="-25000" dirty="0"/>
              <a:t>2</a:t>
            </a:r>
            <a:r>
              <a:rPr lang="en-US" sz="1800" dirty="0"/>
              <a:t> solution across human skin using pH 7.4 phosphate buffer ( 37°C) as medium (n=3).</a:t>
            </a:r>
          </a:p>
        </p:txBody>
      </p:sp>
      <p:sp>
        <p:nvSpPr>
          <p:cNvPr id="129" name="Rectangle 128"/>
          <p:cNvSpPr/>
          <p:nvPr/>
        </p:nvSpPr>
        <p:spPr>
          <a:xfrm>
            <a:off x="24940613" y="16933516"/>
            <a:ext cx="6414479" cy="911788"/>
          </a:xfrm>
          <a:prstGeom prst="rect">
            <a:avLst/>
          </a:prstGeom>
        </p:spPr>
        <p:txBody>
          <a:bodyPr wrap="square" lIns="80010" tIns="40005" rIns="80010" bIns="40005">
            <a:spAutoFit/>
          </a:bodyPr>
          <a:lstStyle/>
          <a:p>
            <a:pPr algn="just"/>
            <a:r>
              <a:rPr lang="en-US" sz="1800" b="1" dirty="0"/>
              <a:t>Figure 4 </a:t>
            </a:r>
            <a:r>
              <a:rPr lang="en-US" sz="1800" dirty="0"/>
              <a:t>Cumulative </a:t>
            </a:r>
            <a:r>
              <a:rPr lang="en-US" sz="1800" i="1" dirty="0"/>
              <a:t>in vitro </a:t>
            </a:r>
            <a:r>
              <a:rPr lang="en-US" sz="1800" dirty="0"/>
              <a:t>permeation of Mg cream I, Mg cream II, and MgCl</a:t>
            </a:r>
            <a:r>
              <a:rPr lang="en-US" sz="1800" baseline="-25000" dirty="0"/>
              <a:t>2</a:t>
            </a:r>
            <a:r>
              <a:rPr lang="en-US" sz="1800" dirty="0"/>
              <a:t> solution after 24 h across human skin using pH 7.4 phosphate buffer ( 37°C) as medium (n=3).</a:t>
            </a:r>
          </a:p>
        </p:txBody>
      </p:sp>
      <p:sp>
        <p:nvSpPr>
          <p:cNvPr id="59" name="Rectangle 58"/>
          <p:cNvSpPr/>
          <p:nvPr/>
        </p:nvSpPr>
        <p:spPr>
          <a:xfrm>
            <a:off x="16740218" y="18991612"/>
            <a:ext cx="7509389" cy="634789"/>
          </a:xfrm>
          <a:prstGeom prst="rect">
            <a:avLst/>
          </a:prstGeom>
        </p:spPr>
        <p:txBody>
          <a:bodyPr wrap="square" lIns="80010" tIns="40005" rIns="80010" bIns="40005">
            <a:spAutoFit/>
          </a:bodyPr>
          <a:lstStyle/>
          <a:p>
            <a:r>
              <a:rPr lang="en-US" sz="1800" b="1" dirty="0"/>
              <a:t>Table 1  </a:t>
            </a:r>
            <a:r>
              <a:rPr lang="en-US" sz="1800" dirty="0"/>
              <a:t>Summary of average cumulative Mg  passively permeated </a:t>
            </a:r>
            <a:endParaRPr lang="en-US" sz="1800" dirty="0" smtClean="0"/>
          </a:p>
          <a:p>
            <a:r>
              <a:rPr lang="en-US" sz="1800" dirty="0"/>
              <a:t> </a:t>
            </a:r>
            <a:r>
              <a:rPr lang="en-US" sz="1800" dirty="0" smtClean="0"/>
              <a:t>             across </a:t>
            </a:r>
            <a:r>
              <a:rPr lang="en-US" sz="1800" dirty="0"/>
              <a:t>human skin</a:t>
            </a:r>
          </a:p>
        </p:txBody>
      </p:sp>
      <p:graphicFrame>
        <p:nvGraphicFramePr>
          <p:cNvPr id="60" name="Table 59"/>
          <p:cNvGraphicFramePr>
            <a:graphicFrameLocks noGrp="1"/>
          </p:cNvGraphicFramePr>
          <p:nvPr>
            <p:extLst>
              <p:ext uri="{D42A27DB-BD31-4B8C-83A1-F6EECF244321}">
                <p14:modId xmlns:p14="http://schemas.microsoft.com/office/powerpoint/2010/main" val="406518500"/>
              </p:ext>
            </p:extLst>
          </p:nvPr>
        </p:nvGraphicFramePr>
        <p:xfrm>
          <a:off x="16865866" y="19718547"/>
          <a:ext cx="7383742" cy="3216575"/>
        </p:xfrm>
        <a:graphic>
          <a:graphicData uri="http://schemas.openxmlformats.org/drawingml/2006/table">
            <a:tbl>
              <a:tblPr>
                <a:tableStyleId>{284E427A-3D55-4303-BF80-6455036E1DE7}</a:tableStyleId>
              </a:tblPr>
              <a:tblGrid>
                <a:gridCol w="641680"/>
                <a:gridCol w="888199"/>
                <a:gridCol w="888199"/>
                <a:gridCol w="888199"/>
                <a:gridCol w="856601"/>
                <a:gridCol w="904991"/>
                <a:gridCol w="743092"/>
                <a:gridCol w="829689"/>
                <a:gridCol w="743092"/>
              </a:tblGrid>
              <a:tr h="602912">
                <a:tc rowSpan="2">
                  <a:txBody>
                    <a:bodyPr/>
                    <a:lstStyle/>
                    <a:p>
                      <a:pPr algn="ctr" fontAlgn="ctr"/>
                      <a:r>
                        <a:rPr lang="en-US" sz="1400" b="1" u="none" strike="noStrike" dirty="0" smtClean="0">
                          <a:effectLst/>
                          <a:latin typeface="Arial" pitchFamily="34" charset="0"/>
                          <a:cs typeface="Arial" pitchFamily="34" charset="0"/>
                        </a:rPr>
                        <a:t>Time </a:t>
                      </a:r>
                    </a:p>
                    <a:p>
                      <a:pPr algn="ctr" fontAlgn="ctr"/>
                      <a:r>
                        <a:rPr lang="en-US" sz="1400" b="1" u="none" strike="noStrike" dirty="0" smtClean="0">
                          <a:effectLst/>
                          <a:latin typeface="Arial" pitchFamily="34" charset="0"/>
                          <a:cs typeface="Arial" pitchFamily="34" charset="0"/>
                        </a:rPr>
                        <a:t>(</a:t>
                      </a:r>
                      <a:r>
                        <a:rPr lang="en-US" sz="1400" b="1" u="none" strike="noStrike" dirty="0">
                          <a:effectLst/>
                          <a:latin typeface="Arial" pitchFamily="34" charset="0"/>
                          <a:cs typeface="Arial" pitchFamily="34" charset="0"/>
                        </a:rPr>
                        <a:t>hour)</a:t>
                      </a:r>
                      <a:endParaRPr lang="en-US" sz="1400" b="1" i="0" u="none" strike="noStrike" dirty="0">
                        <a:solidFill>
                          <a:srgbClr val="000000"/>
                        </a:solidFill>
                        <a:effectLst/>
                        <a:latin typeface="Arial" pitchFamily="34" charset="0"/>
                        <a:cs typeface="Arial" pitchFamily="34" charset="0"/>
                      </a:endParaRPr>
                    </a:p>
                  </a:txBody>
                  <a:tcPr marL="5954" marR="5954" marT="9260" marB="0" anchor="ctr"/>
                </a:tc>
                <a:tc gridSpan="2">
                  <a:txBody>
                    <a:bodyPr/>
                    <a:lstStyle/>
                    <a:p>
                      <a:pPr algn="ctr" fontAlgn="ctr"/>
                      <a:r>
                        <a:rPr lang="en-US" sz="1400" b="1" u="none" strike="noStrike" dirty="0" smtClean="0">
                          <a:effectLst/>
                          <a:latin typeface="Arial" pitchFamily="34" charset="0"/>
                          <a:cs typeface="Arial" pitchFamily="34" charset="0"/>
                        </a:rPr>
                        <a:t>Magnesium</a:t>
                      </a:r>
                      <a:r>
                        <a:rPr lang="en-US" sz="1400" b="1" u="none" strike="noStrike" baseline="0" dirty="0" smtClean="0">
                          <a:effectLst/>
                          <a:latin typeface="Arial" pitchFamily="34" charset="0"/>
                          <a:cs typeface="Arial" pitchFamily="34" charset="0"/>
                        </a:rPr>
                        <a:t> </a:t>
                      </a:r>
                    </a:p>
                    <a:p>
                      <a:pPr algn="ctr" fontAlgn="ctr"/>
                      <a:r>
                        <a:rPr lang="en-US" sz="1400" b="1" u="none" strike="noStrike" baseline="0" dirty="0" smtClean="0">
                          <a:effectLst/>
                          <a:latin typeface="Arial" pitchFamily="34" charset="0"/>
                          <a:cs typeface="Arial" pitchFamily="34" charset="0"/>
                        </a:rPr>
                        <a:t>cream I</a:t>
                      </a:r>
                      <a:endParaRPr lang="en-US" sz="1400" b="1" i="0" u="none" strike="noStrike" dirty="0">
                        <a:solidFill>
                          <a:srgbClr val="000000"/>
                        </a:solidFill>
                        <a:effectLst/>
                        <a:latin typeface="Arial" pitchFamily="34" charset="0"/>
                        <a:cs typeface="Arial" pitchFamily="34" charset="0"/>
                      </a:endParaRPr>
                    </a:p>
                  </a:txBody>
                  <a:tcPr marL="5954" marR="5954" marT="9260" marB="0" anchor="ctr"/>
                </a:tc>
                <a:tc hMerge="1">
                  <a:txBody>
                    <a:bodyPr/>
                    <a:lstStyle/>
                    <a:p>
                      <a:endParaRPr lang="en-US"/>
                    </a:p>
                  </a:txBody>
                  <a:tcPr/>
                </a:tc>
                <a:tc gridSpan="2">
                  <a:txBody>
                    <a:bodyPr/>
                    <a:lstStyle/>
                    <a:p>
                      <a:pPr algn="ctr" fontAlgn="ctr"/>
                      <a:r>
                        <a:rPr lang="en-US" sz="1400" b="1" u="none" strike="noStrike" dirty="0" smtClean="0">
                          <a:effectLst/>
                          <a:latin typeface="Arial" pitchFamily="34" charset="0"/>
                          <a:cs typeface="Arial" pitchFamily="34" charset="0"/>
                        </a:rPr>
                        <a:t>Magnesium</a:t>
                      </a:r>
                      <a:r>
                        <a:rPr lang="en-US" sz="1400" b="1" u="none" strike="noStrike" baseline="0" dirty="0" smtClean="0">
                          <a:effectLst/>
                          <a:latin typeface="Arial" pitchFamily="34" charset="0"/>
                          <a:cs typeface="Arial" pitchFamily="34" charset="0"/>
                        </a:rPr>
                        <a:t> </a:t>
                      </a:r>
                    </a:p>
                    <a:p>
                      <a:pPr algn="ctr" fontAlgn="ctr"/>
                      <a:r>
                        <a:rPr lang="en-US" sz="1400" b="1" u="none" strike="noStrike" baseline="0" dirty="0" smtClean="0">
                          <a:effectLst/>
                          <a:latin typeface="Arial" pitchFamily="34" charset="0"/>
                          <a:cs typeface="Arial" pitchFamily="34" charset="0"/>
                        </a:rPr>
                        <a:t>cream II</a:t>
                      </a:r>
                      <a:endParaRPr lang="en-US" sz="1400" b="1" i="0" u="none" strike="noStrike" dirty="0">
                        <a:solidFill>
                          <a:srgbClr val="000000"/>
                        </a:solidFill>
                        <a:effectLst/>
                        <a:latin typeface="Arial" pitchFamily="34" charset="0"/>
                        <a:cs typeface="Arial" pitchFamily="34" charset="0"/>
                      </a:endParaRPr>
                    </a:p>
                  </a:txBody>
                  <a:tcPr marL="5954" marR="5954" marT="9260" marB="0" anchor="ctr"/>
                </a:tc>
                <a:tc hMerge="1">
                  <a:txBody>
                    <a:bodyPr/>
                    <a:lstStyle/>
                    <a:p>
                      <a:endParaRPr lang="en-US"/>
                    </a:p>
                  </a:txBody>
                  <a:tcPr/>
                </a:tc>
                <a:tc gridSpan="2">
                  <a:txBody>
                    <a:bodyPr/>
                    <a:lstStyle/>
                    <a:p>
                      <a:pPr algn="ctr" fontAlgn="ctr"/>
                      <a:r>
                        <a:rPr lang="en-US" sz="1400" b="1" u="none" strike="noStrike" dirty="0">
                          <a:effectLst/>
                          <a:latin typeface="Arial" pitchFamily="34" charset="0"/>
                          <a:cs typeface="Arial" pitchFamily="34" charset="0"/>
                        </a:rPr>
                        <a:t>MgCl</a:t>
                      </a:r>
                      <a:r>
                        <a:rPr lang="en-US" sz="1400" b="1" u="none" strike="noStrike" baseline="-25000" dirty="0">
                          <a:effectLst/>
                          <a:latin typeface="Arial" pitchFamily="34" charset="0"/>
                          <a:cs typeface="Arial" pitchFamily="34" charset="0"/>
                        </a:rPr>
                        <a:t>2</a:t>
                      </a:r>
                      <a:r>
                        <a:rPr lang="en-US" sz="1400" b="1" u="none" strike="noStrike" dirty="0">
                          <a:effectLst/>
                          <a:latin typeface="Arial" pitchFamily="34" charset="0"/>
                          <a:cs typeface="Arial" pitchFamily="34" charset="0"/>
                        </a:rPr>
                        <a:t> </a:t>
                      </a:r>
                      <a:endParaRPr lang="en-US" sz="1400" b="1" u="none" strike="noStrike" dirty="0" smtClean="0">
                        <a:effectLst/>
                        <a:latin typeface="Arial" pitchFamily="34" charset="0"/>
                        <a:cs typeface="Arial" pitchFamily="34" charset="0"/>
                      </a:endParaRPr>
                    </a:p>
                    <a:p>
                      <a:pPr algn="ctr" fontAlgn="ctr"/>
                      <a:r>
                        <a:rPr lang="en-US" sz="1400" b="1" u="none" strike="noStrike" dirty="0" smtClean="0">
                          <a:effectLst/>
                          <a:latin typeface="Arial" pitchFamily="34" charset="0"/>
                          <a:cs typeface="Arial" pitchFamily="34" charset="0"/>
                        </a:rPr>
                        <a:t>solution</a:t>
                      </a:r>
                      <a:endParaRPr lang="en-US" sz="1400" b="1" i="0" u="none" strike="noStrike" dirty="0">
                        <a:solidFill>
                          <a:srgbClr val="000000"/>
                        </a:solidFill>
                        <a:effectLst/>
                        <a:latin typeface="Arial" pitchFamily="34" charset="0"/>
                        <a:cs typeface="Arial" pitchFamily="34" charset="0"/>
                      </a:endParaRPr>
                    </a:p>
                  </a:txBody>
                  <a:tcPr marL="5954" marR="5954" marT="9260" marB="0" anchor="ctr"/>
                </a:tc>
                <a:tc hMerge="1">
                  <a:txBody>
                    <a:bodyPr/>
                    <a:lstStyle/>
                    <a:p>
                      <a:endParaRPr lang="en-US"/>
                    </a:p>
                  </a:txBody>
                  <a:tcPr/>
                </a:tc>
                <a:tc gridSpan="2">
                  <a:txBody>
                    <a:bodyPr/>
                    <a:lstStyle/>
                    <a:p>
                      <a:pPr algn="ctr" fontAlgn="ctr"/>
                      <a:r>
                        <a:rPr lang="en-US" sz="1400" b="1" u="none" strike="noStrike" dirty="0" smtClean="0">
                          <a:effectLst/>
                          <a:latin typeface="Arial" pitchFamily="34" charset="0"/>
                          <a:cs typeface="Arial" pitchFamily="34" charset="0"/>
                        </a:rPr>
                        <a:t>Phosphate </a:t>
                      </a:r>
                    </a:p>
                    <a:p>
                      <a:pPr algn="ctr" fontAlgn="ctr"/>
                      <a:r>
                        <a:rPr lang="en-US" sz="1400" b="1" u="none" strike="noStrike" dirty="0" smtClean="0">
                          <a:effectLst/>
                          <a:latin typeface="Arial" pitchFamily="34" charset="0"/>
                          <a:cs typeface="Arial" pitchFamily="34" charset="0"/>
                        </a:rPr>
                        <a:t>buffer</a:t>
                      </a:r>
                      <a:endParaRPr lang="en-US" sz="1400" b="1" i="0" u="none" strike="noStrike" dirty="0">
                        <a:solidFill>
                          <a:srgbClr val="000000"/>
                        </a:solidFill>
                        <a:effectLst/>
                        <a:latin typeface="Arial" pitchFamily="34" charset="0"/>
                        <a:cs typeface="Arial" pitchFamily="34" charset="0"/>
                      </a:endParaRPr>
                    </a:p>
                  </a:txBody>
                  <a:tcPr marL="5954" marR="5954" marT="9260" marB="0" anchor="ctr"/>
                </a:tc>
                <a:tc hMerge="1">
                  <a:txBody>
                    <a:bodyPr/>
                    <a:lstStyle/>
                    <a:p>
                      <a:endParaRPr lang="en-US"/>
                    </a:p>
                  </a:txBody>
                  <a:tcPr/>
                </a:tc>
              </a:tr>
              <a:tr h="374422">
                <a:tc vMerge="1">
                  <a:txBody>
                    <a:bodyPr/>
                    <a:lstStyle/>
                    <a:p>
                      <a:endParaRPr lang="en-US"/>
                    </a:p>
                  </a:txBody>
                  <a:tcPr/>
                </a:tc>
                <a:tc>
                  <a:txBody>
                    <a:bodyPr/>
                    <a:lstStyle/>
                    <a:p>
                      <a:pPr algn="ctr" fontAlgn="ctr"/>
                      <a:r>
                        <a:rPr lang="en-US" sz="1400" b="1" u="none" strike="noStrike" dirty="0" smtClean="0">
                          <a:effectLst/>
                          <a:latin typeface="Arial" pitchFamily="34" charset="0"/>
                          <a:cs typeface="Arial" pitchFamily="34" charset="0"/>
                        </a:rPr>
                        <a:t>Mean </a:t>
                      </a:r>
                      <a:endParaRPr lang="en-US" sz="1400" b="1"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b="1" u="none" strike="noStrike" dirty="0" smtClean="0">
                          <a:effectLst/>
                          <a:latin typeface="Arial" pitchFamily="34" charset="0"/>
                          <a:cs typeface="Arial" pitchFamily="34" charset="0"/>
                        </a:rPr>
                        <a:t>S.D</a:t>
                      </a:r>
                      <a:r>
                        <a:rPr lang="en-US" sz="1400" b="1" u="none" strike="noStrike" dirty="0">
                          <a:effectLst/>
                          <a:latin typeface="Arial" pitchFamily="34" charset="0"/>
                          <a:cs typeface="Arial" pitchFamily="34" charset="0"/>
                        </a:rPr>
                        <a:t>.</a:t>
                      </a:r>
                      <a:endParaRPr lang="en-US" sz="1400" b="1"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b="1" u="none" strike="noStrike" dirty="0" smtClean="0">
                          <a:effectLst/>
                          <a:latin typeface="Arial" pitchFamily="34" charset="0"/>
                          <a:cs typeface="Arial" pitchFamily="34" charset="0"/>
                        </a:rPr>
                        <a:t>Mean </a:t>
                      </a:r>
                      <a:endParaRPr lang="en-US" sz="1400" b="1"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b="1" u="none" strike="noStrike" dirty="0" smtClean="0">
                          <a:effectLst/>
                          <a:latin typeface="Arial" pitchFamily="34" charset="0"/>
                          <a:cs typeface="Arial" pitchFamily="34" charset="0"/>
                        </a:rPr>
                        <a:t>S.D</a:t>
                      </a:r>
                      <a:r>
                        <a:rPr lang="en-US" sz="1400" b="1" u="none" strike="noStrike" dirty="0">
                          <a:effectLst/>
                          <a:latin typeface="Arial" pitchFamily="34" charset="0"/>
                          <a:cs typeface="Arial" pitchFamily="34" charset="0"/>
                        </a:rPr>
                        <a:t>.</a:t>
                      </a:r>
                      <a:endParaRPr lang="en-US" sz="1400" b="1"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b="1" u="none" strike="noStrike" dirty="0" smtClean="0">
                          <a:effectLst/>
                          <a:latin typeface="Arial" pitchFamily="34" charset="0"/>
                          <a:cs typeface="Arial" pitchFamily="34" charset="0"/>
                        </a:rPr>
                        <a:t>Mean </a:t>
                      </a:r>
                      <a:endParaRPr lang="en-US" sz="1400" b="1"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b="1" u="none" strike="noStrike" dirty="0" smtClean="0">
                          <a:effectLst/>
                          <a:latin typeface="Arial" pitchFamily="34" charset="0"/>
                          <a:cs typeface="Arial" pitchFamily="34" charset="0"/>
                        </a:rPr>
                        <a:t>S.D</a:t>
                      </a:r>
                      <a:r>
                        <a:rPr lang="en-US" sz="1400" b="1" u="none" strike="noStrike" dirty="0">
                          <a:effectLst/>
                          <a:latin typeface="Arial" pitchFamily="34" charset="0"/>
                          <a:cs typeface="Arial" pitchFamily="34" charset="0"/>
                        </a:rPr>
                        <a:t>.</a:t>
                      </a:r>
                      <a:endParaRPr lang="en-US" sz="1400" b="1"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b="1" u="none" strike="noStrike" dirty="0" smtClean="0">
                          <a:effectLst/>
                          <a:latin typeface="Arial" pitchFamily="34" charset="0"/>
                          <a:cs typeface="Arial" pitchFamily="34" charset="0"/>
                        </a:rPr>
                        <a:t>Mean </a:t>
                      </a:r>
                      <a:endParaRPr lang="en-US" sz="1400" b="1"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b="1" u="none" strike="noStrike" dirty="0" smtClean="0">
                          <a:effectLst/>
                          <a:latin typeface="Arial" pitchFamily="34" charset="0"/>
                          <a:cs typeface="Arial" pitchFamily="34" charset="0"/>
                        </a:rPr>
                        <a:t>S.D</a:t>
                      </a:r>
                      <a:r>
                        <a:rPr lang="en-US" sz="1400" b="1" u="none" strike="noStrike" dirty="0">
                          <a:effectLst/>
                          <a:latin typeface="Arial" pitchFamily="34" charset="0"/>
                          <a:cs typeface="Arial" pitchFamily="34" charset="0"/>
                        </a:rPr>
                        <a:t>.</a:t>
                      </a:r>
                      <a:endParaRPr lang="en-US" sz="1400" b="1" i="0" u="none" strike="noStrike" dirty="0">
                        <a:solidFill>
                          <a:srgbClr val="000000"/>
                        </a:solidFill>
                        <a:effectLst/>
                        <a:latin typeface="Arial" pitchFamily="34" charset="0"/>
                        <a:cs typeface="Arial" pitchFamily="34" charset="0"/>
                      </a:endParaRPr>
                    </a:p>
                  </a:txBody>
                  <a:tcPr marL="5954" marR="5954" marT="9260" marB="0" anchor="ctr"/>
                </a:tc>
              </a:tr>
              <a:tr h="398843">
                <a:tc>
                  <a:txBody>
                    <a:bodyPr/>
                    <a:lstStyle/>
                    <a:p>
                      <a:pPr algn="ctr" fontAlgn="ctr"/>
                      <a:r>
                        <a:rPr lang="en-US" sz="1400" u="none" strike="noStrike" dirty="0">
                          <a:effectLst/>
                          <a:latin typeface="Arial" pitchFamily="34" charset="0"/>
                          <a:cs typeface="Arial" pitchFamily="34" charset="0"/>
                        </a:rPr>
                        <a:t>1</a:t>
                      </a:r>
                      <a:endParaRPr lang="en-US" sz="1400" b="0"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dirty="0">
                          <a:effectLst/>
                          <a:latin typeface="Arial" pitchFamily="34" charset="0"/>
                          <a:cs typeface="Arial" pitchFamily="34" charset="0"/>
                        </a:rPr>
                        <a:t>3.312</a:t>
                      </a:r>
                      <a:endParaRPr lang="en-US" sz="1400" b="0"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dirty="0">
                          <a:effectLst/>
                          <a:latin typeface="Arial" pitchFamily="34" charset="0"/>
                          <a:cs typeface="Arial" pitchFamily="34" charset="0"/>
                        </a:rPr>
                        <a:t>1.281</a:t>
                      </a:r>
                      <a:endParaRPr lang="en-US" sz="1400" b="0"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dirty="0">
                          <a:effectLst/>
                          <a:latin typeface="Arial" pitchFamily="34" charset="0"/>
                          <a:cs typeface="Arial" pitchFamily="34" charset="0"/>
                        </a:rPr>
                        <a:t>3.243</a:t>
                      </a:r>
                      <a:endParaRPr lang="en-US" sz="1400" b="0"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dirty="0">
                          <a:effectLst/>
                          <a:latin typeface="Arial" pitchFamily="34" charset="0"/>
                          <a:cs typeface="Arial" pitchFamily="34" charset="0"/>
                        </a:rPr>
                        <a:t>1.121</a:t>
                      </a:r>
                      <a:endParaRPr lang="en-US" sz="1400" b="0"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dirty="0">
                          <a:effectLst/>
                          <a:latin typeface="Arial" pitchFamily="34" charset="0"/>
                          <a:cs typeface="Arial" pitchFamily="34" charset="0"/>
                        </a:rPr>
                        <a:t>3.143</a:t>
                      </a:r>
                      <a:endParaRPr lang="en-US" sz="1400" b="0"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dirty="0">
                          <a:effectLst/>
                          <a:latin typeface="Arial" pitchFamily="34" charset="0"/>
                          <a:cs typeface="Arial" pitchFamily="34" charset="0"/>
                        </a:rPr>
                        <a:t>0.875</a:t>
                      </a:r>
                      <a:endParaRPr lang="en-US" sz="1400" b="0"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dirty="0">
                          <a:effectLst/>
                          <a:latin typeface="Arial" pitchFamily="34" charset="0"/>
                          <a:cs typeface="Arial" pitchFamily="34" charset="0"/>
                        </a:rPr>
                        <a:t>2.286</a:t>
                      </a:r>
                      <a:endParaRPr lang="en-US" sz="1400" b="0"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a:effectLst/>
                          <a:latin typeface="Arial" pitchFamily="34" charset="0"/>
                          <a:cs typeface="Arial" pitchFamily="34" charset="0"/>
                        </a:rPr>
                        <a:t>0.145</a:t>
                      </a:r>
                      <a:endParaRPr lang="en-US" sz="1400" b="0" i="0" u="none" strike="noStrike">
                        <a:solidFill>
                          <a:srgbClr val="000000"/>
                        </a:solidFill>
                        <a:effectLst/>
                        <a:latin typeface="Arial" pitchFamily="34" charset="0"/>
                        <a:cs typeface="Arial" pitchFamily="34" charset="0"/>
                      </a:endParaRPr>
                    </a:p>
                  </a:txBody>
                  <a:tcPr marL="5954" marR="5954" marT="9260" marB="0" anchor="ctr"/>
                </a:tc>
              </a:tr>
              <a:tr h="384207">
                <a:tc>
                  <a:txBody>
                    <a:bodyPr/>
                    <a:lstStyle/>
                    <a:p>
                      <a:pPr algn="ctr" fontAlgn="ctr"/>
                      <a:r>
                        <a:rPr lang="en-US" sz="1400" u="none" strike="noStrike">
                          <a:effectLst/>
                          <a:latin typeface="Arial" pitchFamily="34" charset="0"/>
                          <a:cs typeface="Arial" pitchFamily="34" charset="0"/>
                        </a:rPr>
                        <a:t>2</a:t>
                      </a:r>
                      <a:endParaRPr lang="en-US" sz="1400" b="0" i="0" u="none" strike="noStrike">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dirty="0">
                          <a:effectLst/>
                          <a:latin typeface="Arial" pitchFamily="34" charset="0"/>
                          <a:cs typeface="Arial" pitchFamily="34" charset="0"/>
                        </a:rPr>
                        <a:t>11.581</a:t>
                      </a:r>
                      <a:endParaRPr lang="en-US" sz="1400" b="0"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dirty="0">
                          <a:effectLst/>
                          <a:latin typeface="Arial" pitchFamily="34" charset="0"/>
                          <a:cs typeface="Arial" pitchFamily="34" charset="0"/>
                        </a:rPr>
                        <a:t>3.165</a:t>
                      </a:r>
                      <a:endParaRPr lang="en-US" sz="1400" b="0"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dirty="0">
                          <a:effectLst/>
                          <a:latin typeface="Arial" pitchFamily="34" charset="0"/>
                          <a:cs typeface="Arial" pitchFamily="34" charset="0"/>
                        </a:rPr>
                        <a:t>9.007</a:t>
                      </a:r>
                      <a:endParaRPr lang="en-US" sz="1400" b="0"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dirty="0">
                          <a:effectLst/>
                          <a:latin typeface="Arial" pitchFamily="34" charset="0"/>
                          <a:cs typeface="Arial" pitchFamily="34" charset="0"/>
                        </a:rPr>
                        <a:t>2.312</a:t>
                      </a:r>
                      <a:endParaRPr lang="en-US" sz="1400" b="0"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dirty="0">
                          <a:effectLst/>
                          <a:latin typeface="Arial" pitchFamily="34" charset="0"/>
                          <a:cs typeface="Arial" pitchFamily="34" charset="0"/>
                        </a:rPr>
                        <a:t>3.246</a:t>
                      </a:r>
                      <a:endParaRPr lang="en-US" sz="1400" b="0"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dirty="0">
                          <a:effectLst/>
                          <a:latin typeface="Arial" pitchFamily="34" charset="0"/>
                          <a:cs typeface="Arial" pitchFamily="34" charset="0"/>
                        </a:rPr>
                        <a:t>0.557</a:t>
                      </a:r>
                      <a:endParaRPr lang="en-US" sz="1400" b="0"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dirty="0">
                          <a:effectLst/>
                          <a:latin typeface="Arial" pitchFamily="34" charset="0"/>
                          <a:cs typeface="Arial" pitchFamily="34" charset="0"/>
                        </a:rPr>
                        <a:t>3.240</a:t>
                      </a:r>
                      <a:endParaRPr lang="en-US" sz="1400" b="0"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dirty="0">
                          <a:effectLst/>
                          <a:latin typeface="Arial" pitchFamily="34" charset="0"/>
                          <a:cs typeface="Arial" pitchFamily="34" charset="0"/>
                        </a:rPr>
                        <a:t>0.539</a:t>
                      </a:r>
                      <a:endParaRPr lang="en-US" sz="1400" b="0" i="0" u="none" strike="noStrike" dirty="0">
                        <a:solidFill>
                          <a:srgbClr val="000000"/>
                        </a:solidFill>
                        <a:effectLst/>
                        <a:latin typeface="Arial" pitchFamily="34" charset="0"/>
                        <a:cs typeface="Arial" pitchFamily="34" charset="0"/>
                      </a:endParaRPr>
                    </a:p>
                  </a:txBody>
                  <a:tcPr marL="5954" marR="5954" marT="9260" marB="0" anchor="ctr"/>
                </a:tc>
              </a:tr>
              <a:tr h="366743">
                <a:tc>
                  <a:txBody>
                    <a:bodyPr/>
                    <a:lstStyle/>
                    <a:p>
                      <a:pPr algn="ctr" fontAlgn="ctr"/>
                      <a:r>
                        <a:rPr lang="en-US" sz="1400" u="none" strike="noStrike">
                          <a:effectLst/>
                          <a:latin typeface="Arial" pitchFamily="34" charset="0"/>
                          <a:cs typeface="Arial" pitchFamily="34" charset="0"/>
                        </a:rPr>
                        <a:t>3</a:t>
                      </a:r>
                      <a:endParaRPr lang="en-US" sz="1400" b="0" i="0" u="none" strike="noStrike">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a:effectLst/>
                          <a:latin typeface="Arial" pitchFamily="34" charset="0"/>
                          <a:cs typeface="Arial" pitchFamily="34" charset="0"/>
                        </a:rPr>
                        <a:t>15.690</a:t>
                      </a:r>
                      <a:endParaRPr lang="en-US" sz="1400" b="0" i="0" u="none" strike="noStrike">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dirty="0">
                          <a:effectLst/>
                          <a:latin typeface="Arial" pitchFamily="34" charset="0"/>
                          <a:cs typeface="Arial" pitchFamily="34" charset="0"/>
                        </a:rPr>
                        <a:t>6.787</a:t>
                      </a:r>
                      <a:endParaRPr lang="en-US" sz="1400" b="0"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a:effectLst/>
                          <a:latin typeface="Arial" pitchFamily="34" charset="0"/>
                          <a:cs typeface="Arial" pitchFamily="34" charset="0"/>
                        </a:rPr>
                        <a:t>12.599</a:t>
                      </a:r>
                      <a:endParaRPr lang="en-US" sz="1400" b="0" i="0" u="none" strike="noStrike">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a:effectLst/>
                          <a:latin typeface="Arial" pitchFamily="34" charset="0"/>
                          <a:cs typeface="Arial" pitchFamily="34" charset="0"/>
                        </a:rPr>
                        <a:t>4.081</a:t>
                      </a:r>
                      <a:endParaRPr lang="en-US" sz="1400" b="0" i="0" u="none" strike="noStrike">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a:effectLst/>
                          <a:latin typeface="Arial" pitchFamily="34" charset="0"/>
                          <a:cs typeface="Arial" pitchFamily="34" charset="0"/>
                        </a:rPr>
                        <a:t>3.522</a:t>
                      </a:r>
                      <a:endParaRPr lang="en-US" sz="1400" b="0" i="0" u="none" strike="noStrike">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a:effectLst/>
                          <a:latin typeface="Arial" pitchFamily="34" charset="0"/>
                          <a:cs typeface="Arial" pitchFamily="34" charset="0"/>
                        </a:rPr>
                        <a:t>0.546</a:t>
                      </a:r>
                      <a:endParaRPr lang="en-US" sz="1400" b="0" i="0" u="none" strike="noStrike">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dirty="0">
                          <a:effectLst/>
                          <a:latin typeface="Arial" pitchFamily="34" charset="0"/>
                          <a:cs typeface="Arial" pitchFamily="34" charset="0"/>
                        </a:rPr>
                        <a:t>3.647</a:t>
                      </a:r>
                      <a:endParaRPr lang="en-US" sz="1400" b="0"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dirty="0">
                          <a:effectLst/>
                          <a:latin typeface="Arial" pitchFamily="34" charset="0"/>
                          <a:cs typeface="Arial" pitchFamily="34" charset="0"/>
                        </a:rPr>
                        <a:t>0.559</a:t>
                      </a:r>
                      <a:endParaRPr lang="en-US" sz="1400" b="0" i="0" u="none" strike="noStrike" dirty="0">
                        <a:solidFill>
                          <a:srgbClr val="000000"/>
                        </a:solidFill>
                        <a:effectLst/>
                        <a:latin typeface="Arial" pitchFamily="34" charset="0"/>
                        <a:cs typeface="Arial" pitchFamily="34" charset="0"/>
                      </a:endParaRPr>
                    </a:p>
                  </a:txBody>
                  <a:tcPr marL="5954" marR="5954" marT="9260" marB="0" anchor="ctr"/>
                </a:tc>
              </a:tr>
              <a:tr h="349280">
                <a:tc>
                  <a:txBody>
                    <a:bodyPr/>
                    <a:lstStyle/>
                    <a:p>
                      <a:pPr algn="ctr" fontAlgn="ctr"/>
                      <a:r>
                        <a:rPr lang="en-US" sz="1400" u="none" strike="noStrike">
                          <a:effectLst/>
                          <a:latin typeface="Arial" pitchFamily="34" charset="0"/>
                          <a:cs typeface="Arial" pitchFamily="34" charset="0"/>
                        </a:rPr>
                        <a:t>4</a:t>
                      </a:r>
                      <a:endParaRPr lang="en-US" sz="1400" b="0" i="0" u="none" strike="noStrike">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a:effectLst/>
                          <a:latin typeface="Arial" pitchFamily="34" charset="0"/>
                          <a:cs typeface="Arial" pitchFamily="34" charset="0"/>
                        </a:rPr>
                        <a:t>20.145</a:t>
                      </a:r>
                      <a:endParaRPr lang="en-US" sz="1400" b="0" i="0" u="none" strike="noStrike">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dirty="0">
                          <a:effectLst/>
                          <a:latin typeface="Arial" pitchFamily="34" charset="0"/>
                          <a:cs typeface="Arial" pitchFamily="34" charset="0"/>
                        </a:rPr>
                        <a:t>9.299</a:t>
                      </a:r>
                      <a:endParaRPr lang="en-US" sz="1400" b="0"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a:effectLst/>
                          <a:latin typeface="Arial" pitchFamily="34" charset="0"/>
                          <a:cs typeface="Arial" pitchFamily="34" charset="0"/>
                        </a:rPr>
                        <a:t>16.024</a:t>
                      </a:r>
                      <a:endParaRPr lang="en-US" sz="1400" b="0" i="0" u="none" strike="noStrike">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a:effectLst/>
                          <a:latin typeface="Arial" pitchFamily="34" charset="0"/>
                          <a:cs typeface="Arial" pitchFamily="34" charset="0"/>
                        </a:rPr>
                        <a:t>5.922</a:t>
                      </a:r>
                      <a:endParaRPr lang="en-US" sz="1400" b="0" i="0" u="none" strike="noStrike">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a:effectLst/>
                          <a:latin typeface="Arial" pitchFamily="34" charset="0"/>
                          <a:cs typeface="Arial" pitchFamily="34" charset="0"/>
                        </a:rPr>
                        <a:t>3.669</a:t>
                      </a:r>
                      <a:endParaRPr lang="en-US" sz="1400" b="0" i="0" u="none" strike="noStrike">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a:effectLst/>
                          <a:latin typeface="Arial" pitchFamily="34" charset="0"/>
                          <a:cs typeface="Arial" pitchFamily="34" charset="0"/>
                        </a:rPr>
                        <a:t>0.534</a:t>
                      </a:r>
                      <a:endParaRPr lang="en-US" sz="1400" b="0" i="0" u="none" strike="noStrike">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dirty="0">
                          <a:effectLst/>
                          <a:latin typeface="Arial" pitchFamily="34" charset="0"/>
                          <a:cs typeface="Arial" pitchFamily="34" charset="0"/>
                        </a:rPr>
                        <a:t>3.964</a:t>
                      </a:r>
                      <a:endParaRPr lang="en-US" sz="1400" b="0"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dirty="0">
                          <a:effectLst/>
                          <a:latin typeface="Arial" pitchFamily="34" charset="0"/>
                          <a:cs typeface="Arial" pitchFamily="34" charset="0"/>
                        </a:rPr>
                        <a:t>0.594</a:t>
                      </a:r>
                      <a:endParaRPr lang="en-US" sz="1400" b="0" i="0" u="none" strike="noStrike" dirty="0">
                        <a:solidFill>
                          <a:srgbClr val="000000"/>
                        </a:solidFill>
                        <a:effectLst/>
                        <a:latin typeface="Arial" pitchFamily="34" charset="0"/>
                        <a:cs typeface="Arial" pitchFamily="34" charset="0"/>
                      </a:endParaRPr>
                    </a:p>
                  </a:txBody>
                  <a:tcPr marL="5954" marR="5954" marT="9260" marB="0" anchor="ctr"/>
                </a:tc>
              </a:tr>
              <a:tr h="408353">
                <a:tc>
                  <a:txBody>
                    <a:bodyPr/>
                    <a:lstStyle/>
                    <a:p>
                      <a:pPr algn="ctr" fontAlgn="ctr"/>
                      <a:r>
                        <a:rPr lang="en-US" sz="1400" u="none" strike="noStrike">
                          <a:effectLst/>
                          <a:latin typeface="Arial" pitchFamily="34" charset="0"/>
                          <a:cs typeface="Arial" pitchFamily="34" charset="0"/>
                        </a:rPr>
                        <a:t>5</a:t>
                      </a:r>
                      <a:endParaRPr lang="en-US" sz="1400" b="0" i="0" u="none" strike="noStrike">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a:effectLst/>
                          <a:latin typeface="Arial" pitchFamily="34" charset="0"/>
                          <a:cs typeface="Arial" pitchFamily="34" charset="0"/>
                        </a:rPr>
                        <a:t>24.831</a:t>
                      </a:r>
                      <a:endParaRPr lang="en-US" sz="1400" b="0" i="0" u="none" strike="noStrike">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dirty="0">
                          <a:effectLst/>
                          <a:latin typeface="Arial" pitchFamily="34" charset="0"/>
                          <a:cs typeface="Arial" pitchFamily="34" charset="0"/>
                        </a:rPr>
                        <a:t>12.269</a:t>
                      </a:r>
                      <a:endParaRPr lang="en-US" sz="1400" b="0"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a:effectLst/>
                          <a:latin typeface="Arial" pitchFamily="34" charset="0"/>
                          <a:cs typeface="Arial" pitchFamily="34" charset="0"/>
                        </a:rPr>
                        <a:t>19.459</a:t>
                      </a:r>
                      <a:endParaRPr lang="en-US" sz="1400" b="0" i="0" u="none" strike="noStrike">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a:effectLst/>
                          <a:latin typeface="Arial" pitchFamily="34" charset="0"/>
                          <a:cs typeface="Arial" pitchFamily="34" charset="0"/>
                        </a:rPr>
                        <a:t>7.759</a:t>
                      </a:r>
                      <a:endParaRPr lang="en-US" sz="1400" b="0" i="0" u="none" strike="noStrike">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a:effectLst/>
                          <a:latin typeface="Arial" pitchFamily="34" charset="0"/>
                          <a:cs typeface="Arial" pitchFamily="34" charset="0"/>
                        </a:rPr>
                        <a:t>3.849</a:t>
                      </a:r>
                      <a:endParaRPr lang="en-US" sz="1400" b="0" i="0" u="none" strike="noStrike">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a:effectLst/>
                          <a:latin typeface="Arial" pitchFamily="34" charset="0"/>
                          <a:cs typeface="Arial" pitchFamily="34" charset="0"/>
                        </a:rPr>
                        <a:t>0.557</a:t>
                      </a:r>
                      <a:endParaRPr lang="en-US" sz="1400" b="0" i="0" u="none" strike="noStrike">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dirty="0">
                          <a:effectLst/>
                          <a:latin typeface="Arial" pitchFamily="34" charset="0"/>
                          <a:cs typeface="Arial" pitchFamily="34" charset="0"/>
                        </a:rPr>
                        <a:t>4.241</a:t>
                      </a:r>
                      <a:endParaRPr lang="en-US" sz="1400" b="0"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dirty="0">
                          <a:effectLst/>
                          <a:latin typeface="Arial" pitchFamily="34" charset="0"/>
                          <a:cs typeface="Arial" pitchFamily="34" charset="0"/>
                        </a:rPr>
                        <a:t>0.649</a:t>
                      </a:r>
                      <a:endParaRPr lang="en-US" sz="1400" b="0" i="0" u="none" strike="noStrike" dirty="0">
                        <a:solidFill>
                          <a:srgbClr val="000000"/>
                        </a:solidFill>
                        <a:effectLst/>
                        <a:latin typeface="Arial" pitchFamily="34" charset="0"/>
                        <a:cs typeface="Arial" pitchFamily="34" charset="0"/>
                      </a:endParaRPr>
                    </a:p>
                  </a:txBody>
                  <a:tcPr marL="5954" marR="5954" marT="9260" marB="0" anchor="ctr"/>
                </a:tc>
              </a:tr>
              <a:tr h="331815">
                <a:tc>
                  <a:txBody>
                    <a:bodyPr/>
                    <a:lstStyle/>
                    <a:p>
                      <a:pPr algn="ctr" fontAlgn="ctr"/>
                      <a:r>
                        <a:rPr lang="en-US" sz="1400" u="none" strike="noStrike">
                          <a:effectLst/>
                          <a:latin typeface="Arial" pitchFamily="34" charset="0"/>
                          <a:cs typeface="Arial" pitchFamily="34" charset="0"/>
                        </a:rPr>
                        <a:t>24</a:t>
                      </a:r>
                      <a:endParaRPr lang="en-US" sz="1400" b="0" i="0" u="none" strike="noStrike">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a:effectLst/>
                          <a:latin typeface="Arial" pitchFamily="34" charset="0"/>
                          <a:cs typeface="Arial" pitchFamily="34" charset="0"/>
                        </a:rPr>
                        <a:t>29.786</a:t>
                      </a:r>
                      <a:endParaRPr lang="en-US" sz="1400" b="0" i="0" u="none" strike="noStrike">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a:effectLst/>
                          <a:latin typeface="Arial" pitchFamily="34" charset="0"/>
                          <a:cs typeface="Arial" pitchFamily="34" charset="0"/>
                        </a:rPr>
                        <a:t>13.915</a:t>
                      </a:r>
                      <a:endParaRPr lang="en-US" sz="1400" b="0" i="0" u="none" strike="noStrike">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a:effectLst/>
                          <a:latin typeface="Arial" pitchFamily="34" charset="0"/>
                          <a:cs typeface="Arial" pitchFamily="34" charset="0"/>
                        </a:rPr>
                        <a:t>24.525</a:t>
                      </a:r>
                      <a:endParaRPr lang="en-US" sz="1400" b="0" i="0" u="none" strike="noStrike">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dirty="0">
                          <a:effectLst/>
                          <a:latin typeface="Arial" pitchFamily="34" charset="0"/>
                          <a:cs typeface="Arial" pitchFamily="34" charset="0"/>
                        </a:rPr>
                        <a:t>9.984</a:t>
                      </a:r>
                      <a:endParaRPr lang="en-US" sz="1400" b="0"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dirty="0">
                          <a:effectLst/>
                          <a:latin typeface="Arial" pitchFamily="34" charset="0"/>
                          <a:cs typeface="Arial" pitchFamily="34" charset="0"/>
                        </a:rPr>
                        <a:t>6.176</a:t>
                      </a:r>
                      <a:endParaRPr lang="en-US" sz="1400" b="0"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dirty="0">
                          <a:effectLst/>
                          <a:latin typeface="Arial" pitchFamily="34" charset="0"/>
                          <a:cs typeface="Arial" pitchFamily="34" charset="0"/>
                        </a:rPr>
                        <a:t>1.356</a:t>
                      </a:r>
                      <a:endParaRPr lang="en-US" sz="1400" b="0" i="0" u="none" strike="noStrike" dirty="0">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a:effectLst/>
                          <a:latin typeface="Arial" pitchFamily="34" charset="0"/>
                          <a:cs typeface="Arial" pitchFamily="34" charset="0"/>
                        </a:rPr>
                        <a:t>5.621</a:t>
                      </a:r>
                      <a:endParaRPr lang="en-US" sz="1400" b="0" i="0" u="none" strike="noStrike">
                        <a:solidFill>
                          <a:srgbClr val="000000"/>
                        </a:solidFill>
                        <a:effectLst/>
                        <a:latin typeface="Arial" pitchFamily="34" charset="0"/>
                        <a:cs typeface="Arial" pitchFamily="34" charset="0"/>
                      </a:endParaRPr>
                    </a:p>
                  </a:txBody>
                  <a:tcPr marL="5954" marR="5954" marT="9260" marB="0" anchor="ctr"/>
                </a:tc>
                <a:tc>
                  <a:txBody>
                    <a:bodyPr/>
                    <a:lstStyle/>
                    <a:p>
                      <a:pPr algn="ctr" fontAlgn="ctr"/>
                      <a:r>
                        <a:rPr lang="en-US" sz="1400" u="none" strike="noStrike" dirty="0">
                          <a:effectLst/>
                          <a:latin typeface="Arial" pitchFamily="34" charset="0"/>
                          <a:cs typeface="Arial" pitchFamily="34" charset="0"/>
                        </a:rPr>
                        <a:t>1.829</a:t>
                      </a:r>
                      <a:endParaRPr lang="en-US" sz="1400" b="0" i="0" u="none" strike="noStrike" dirty="0">
                        <a:solidFill>
                          <a:srgbClr val="000000"/>
                        </a:solidFill>
                        <a:effectLst/>
                        <a:latin typeface="Arial" pitchFamily="34" charset="0"/>
                        <a:cs typeface="Arial" pitchFamily="34" charset="0"/>
                      </a:endParaRPr>
                    </a:p>
                  </a:txBody>
                  <a:tcPr marL="5954" marR="5954" marT="9260" marB="0" anchor="ctr"/>
                </a:tc>
              </a:tr>
            </a:tbl>
          </a:graphicData>
        </a:graphic>
      </p:graphicFrame>
      <p:pic>
        <p:nvPicPr>
          <p:cNvPr id="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97499" y="25870808"/>
            <a:ext cx="7394383" cy="5677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7115276" y="8539079"/>
            <a:ext cx="161640" cy="1077218"/>
          </a:xfrm>
          <a:prstGeom prst="rect">
            <a:avLst/>
          </a:prstGeom>
          <a:noFill/>
        </p:spPr>
        <p:txBody>
          <a:bodyPr wrap="none" lIns="80010" tIns="40005" rIns="80010" bIns="40005" rtlCol="0">
            <a:spAutoFit/>
          </a:bodyPr>
          <a:lstStyle/>
          <a:p>
            <a:endParaRPr lang="en-US" dirty="0"/>
          </a:p>
        </p:txBody>
      </p:sp>
      <p:sp>
        <p:nvSpPr>
          <p:cNvPr id="63" name="Rectangle 62"/>
          <p:cNvSpPr/>
          <p:nvPr/>
        </p:nvSpPr>
        <p:spPr>
          <a:xfrm>
            <a:off x="16865866" y="7260839"/>
            <a:ext cx="7383742" cy="4697440"/>
          </a:xfrm>
          <a:prstGeom prst="rect">
            <a:avLst/>
          </a:prstGeom>
        </p:spPr>
        <p:txBody>
          <a:bodyPr wrap="square" lIns="80010" tIns="40005" rIns="80010" bIns="40005">
            <a:spAutoFit/>
          </a:bodyPr>
          <a:lstStyle/>
          <a:p>
            <a:r>
              <a:rPr lang="en-US" sz="2500" b="1" dirty="0">
                <a:solidFill>
                  <a:srgbClr val="CC3300"/>
                </a:solidFill>
              </a:rPr>
              <a:t>Analytical Method Development for Measurement of Mg using </a:t>
            </a:r>
          </a:p>
          <a:p>
            <a:r>
              <a:rPr lang="en-US" sz="2500" b="1" dirty="0">
                <a:solidFill>
                  <a:srgbClr val="CC3300"/>
                </a:solidFill>
              </a:rPr>
              <a:t>Atomic absorption spectrophotometry </a:t>
            </a:r>
          </a:p>
          <a:p>
            <a:pPr algn="just"/>
            <a:r>
              <a:rPr lang="en-US" sz="2500" dirty="0"/>
              <a:t>The calibration curve of Mg chloride solution was established by dissolving the various concentrations of Mg chloride in the phosphate buffer pH 7.4 and measuring the absorbance of the resulting aliquots at 285 nm using Atomic Absorption Spectrometer, using phosphate buffer as blank. Concentrations in the range of 1 ppm to 5 ppm were prepared by suitable dilution with  phosphate buffer. </a:t>
            </a:r>
          </a:p>
        </p:txBody>
      </p:sp>
      <p:graphicFrame>
        <p:nvGraphicFramePr>
          <p:cNvPr id="64" name="Chart 63"/>
          <p:cNvGraphicFramePr>
            <a:graphicFrameLocks/>
          </p:cNvGraphicFramePr>
          <p:nvPr>
            <p:extLst>
              <p:ext uri="{D42A27DB-BD31-4B8C-83A1-F6EECF244321}">
                <p14:modId xmlns:p14="http://schemas.microsoft.com/office/powerpoint/2010/main" val="2112313155"/>
              </p:ext>
            </p:extLst>
          </p:nvPr>
        </p:nvGraphicFramePr>
        <p:xfrm>
          <a:off x="17115276" y="12011185"/>
          <a:ext cx="7050366" cy="3225673"/>
        </p:xfrm>
        <a:graphic>
          <a:graphicData uri="http://schemas.openxmlformats.org/drawingml/2006/chart">
            <c:chart xmlns:c="http://schemas.openxmlformats.org/drawingml/2006/chart" xmlns:r="http://schemas.openxmlformats.org/officeDocument/2006/relationships" r:id="rId6"/>
          </a:graphicData>
        </a:graphic>
      </p:graphicFrame>
      <p:sp>
        <p:nvSpPr>
          <p:cNvPr id="65" name="Rectangle 64"/>
          <p:cNvSpPr/>
          <p:nvPr/>
        </p:nvSpPr>
        <p:spPr>
          <a:xfrm>
            <a:off x="16865866" y="15747815"/>
            <a:ext cx="7299776" cy="3158557"/>
          </a:xfrm>
          <a:prstGeom prst="rect">
            <a:avLst/>
          </a:prstGeom>
        </p:spPr>
        <p:txBody>
          <a:bodyPr wrap="square" lIns="80010" tIns="40005" rIns="80010" bIns="40005">
            <a:spAutoFit/>
          </a:bodyPr>
          <a:lstStyle/>
          <a:p>
            <a:pPr algn="just"/>
            <a:r>
              <a:rPr lang="en-US" sz="2500" b="1" dirty="0">
                <a:solidFill>
                  <a:srgbClr val="CC3300"/>
                </a:solidFill>
              </a:rPr>
              <a:t>Transdermal permeation of Mg across Human Skin </a:t>
            </a:r>
          </a:p>
          <a:p>
            <a:pPr algn="just"/>
            <a:r>
              <a:rPr lang="en-US" sz="2500" dirty="0"/>
              <a:t>Permeation studies are carried out using modified Franz diffusion cell with the diffusion area 2.52cm</a:t>
            </a:r>
            <a:r>
              <a:rPr lang="en-US" sz="2500" baseline="30000" dirty="0"/>
              <a:t>2</a:t>
            </a:r>
            <a:r>
              <a:rPr lang="en-US" sz="2500" dirty="0"/>
              <a:t>. The permeation studies were carried using various formulation with 2.76 mg equivalence of Mg concentration at different time periods of 1, 2, 3, 4, 5, and 24 h. </a:t>
            </a:r>
          </a:p>
        </p:txBody>
      </p:sp>
      <p:sp>
        <p:nvSpPr>
          <p:cNvPr id="66" name="Rectangle 65"/>
          <p:cNvSpPr/>
          <p:nvPr/>
        </p:nvSpPr>
        <p:spPr>
          <a:xfrm>
            <a:off x="24940613" y="11258156"/>
            <a:ext cx="6376728" cy="2004395"/>
          </a:xfrm>
          <a:prstGeom prst="rect">
            <a:avLst/>
          </a:prstGeom>
        </p:spPr>
        <p:txBody>
          <a:bodyPr wrap="square" lIns="80010" tIns="40005" rIns="80010" bIns="40005">
            <a:spAutoFit/>
          </a:bodyPr>
          <a:lstStyle/>
          <a:p>
            <a:pPr algn="just"/>
            <a:r>
              <a:rPr lang="en-US" sz="2500" dirty="0"/>
              <a:t>Mg cream I showed greater Mg permeation than Mg cream II, but the difference was not statistically significant. The MgCl</a:t>
            </a:r>
            <a:r>
              <a:rPr lang="en-US" sz="2500" baseline="-25000" dirty="0"/>
              <a:t>2</a:t>
            </a:r>
            <a:r>
              <a:rPr lang="en-US" sz="2500" dirty="0"/>
              <a:t> solution showed a similar result to that of phosphate buffer. </a:t>
            </a:r>
          </a:p>
        </p:txBody>
      </p:sp>
      <p:sp>
        <p:nvSpPr>
          <p:cNvPr id="70" name="Rectangle 845"/>
          <p:cNvSpPr>
            <a:spLocks noChangeArrowheads="1"/>
          </p:cNvSpPr>
          <p:nvPr/>
        </p:nvSpPr>
        <p:spPr bwMode="auto">
          <a:xfrm>
            <a:off x="24763115" y="27363647"/>
            <a:ext cx="6709209" cy="4293272"/>
          </a:xfrm>
          <a:prstGeom prst="rect">
            <a:avLst/>
          </a:prstGeom>
          <a:noFill/>
          <a:ln w="9525">
            <a:solidFill>
              <a:schemeClr val="tx1"/>
            </a:solidFill>
            <a:miter lim="800000"/>
            <a:headEnd/>
            <a:tailEnd/>
          </a:ln>
        </p:spPr>
        <p:txBody>
          <a:bodyPr wrap="none" lIns="80010" tIns="40005" rIns="80010" bIns="40005" anchor="ctr"/>
          <a:lstStyle/>
          <a:p>
            <a:endParaRPr lang="en-US"/>
          </a:p>
        </p:txBody>
      </p:sp>
      <p:sp>
        <p:nvSpPr>
          <p:cNvPr id="71" name="Text Box 855"/>
          <p:cNvSpPr txBox="1">
            <a:spLocks noChangeArrowheads="1"/>
          </p:cNvSpPr>
          <p:nvPr/>
        </p:nvSpPr>
        <p:spPr bwMode="auto">
          <a:xfrm>
            <a:off x="24940613" y="27693757"/>
            <a:ext cx="6550422" cy="3571648"/>
          </a:xfrm>
          <a:prstGeom prst="rect">
            <a:avLst/>
          </a:prstGeom>
          <a:noFill/>
          <a:ln w="9525">
            <a:noFill/>
            <a:miter lim="800000"/>
            <a:headEnd/>
            <a:tailEnd/>
          </a:ln>
        </p:spPr>
        <p:txBody>
          <a:bodyPr wrap="square" lIns="70005" tIns="35003" rIns="70005" bIns="35003">
            <a:spAutoFit/>
          </a:bodyPr>
          <a:lstStyle/>
          <a:p>
            <a:pPr algn="just" defTabSz="3360143">
              <a:spcBef>
                <a:spcPct val="50000"/>
              </a:spcBef>
            </a:pPr>
            <a:r>
              <a:rPr lang="en-US" sz="1300" dirty="0" smtClean="0"/>
              <a:t>1.  </a:t>
            </a:r>
            <a:r>
              <a:rPr lang="en-US" sz="1300" dirty="0" err="1" smtClean="0"/>
              <a:t>Moshfegh</a:t>
            </a:r>
            <a:r>
              <a:rPr lang="en-US" sz="1300" dirty="0" smtClean="0"/>
              <a:t> </a:t>
            </a:r>
            <a:r>
              <a:rPr lang="en-US" sz="1300" dirty="0"/>
              <a:t>A, Goldman JD, </a:t>
            </a:r>
            <a:r>
              <a:rPr lang="en-US" sz="1300" dirty="0" err="1"/>
              <a:t>Ahuja</a:t>
            </a:r>
            <a:r>
              <a:rPr lang="en-US" sz="1300" dirty="0"/>
              <a:t> J, Rhodes D, </a:t>
            </a:r>
            <a:r>
              <a:rPr lang="en-US" sz="1300" dirty="0" err="1"/>
              <a:t>LaComb</a:t>
            </a:r>
            <a:r>
              <a:rPr lang="en-US" sz="1300" dirty="0"/>
              <a:t> R. What We Eat in America, </a:t>
            </a:r>
            <a:r>
              <a:rPr lang="en-US" sz="1300" dirty="0" smtClean="0"/>
              <a:t> </a:t>
            </a:r>
          </a:p>
          <a:p>
            <a:pPr algn="just" defTabSz="3360143">
              <a:spcBef>
                <a:spcPct val="50000"/>
              </a:spcBef>
            </a:pPr>
            <a:r>
              <a:rPr lang="en-US" sz="1300" dirty="0"/>
              <a:t> </a:t>
            </a:r>
            <a:r>
              <a:rPr lang="en-US" sz="1300" dirty="0" smtClean="0"/>
              <a:t>    NHANES </a:t>
            </a:r>
            <a:r>
              <a:rPr lang="en-US" sz="1300" dirty="0"/>
              <a:t>2005-6: Usual </a:t>
            </a:r>
            <a:r>
              <a:rPr lang="en-US" sz="1300" dirty="0" smtClean="0"/>
              <a:t>Nutrient </a:t>
            </a:r>
            <a:r>
              <a:rPr lang="en-US" sz="1300" dirty="0"/>
              <a:t>Intakes from Food and Water Compared to 1997 </a:t>
            </a:r>
            <a:endParaRPr lang="en-US" sz="1300" dirty="0" smtClean="0"/>
          </a:p>
          <a:p>
            <a:pPr algn="just" defTabSz="3360143">
              <a:spcBef>
                <a:spcPct val="50000"/>
              </a:spcBef>
            </a:pPr>
            <a:r>
              <a:rPr lang="en-US" sz="1300" dirty="0"/>
              <a:t> </a:t>
            </a:r>
            <a:r>
              <a:rPr lang="en-US" sz="1300" dirty="0" smtClean="0"/>
              <a:t>    Dietary Reference </a:t>
            </a:r>
            <a:r>
              <a:rPr lang="en-US" sz="1300" dirty="0"/>
              <a:t>Intakes for Vitamin D, </a:t>
            </a:r>
            <a:r>
              <a:rPr lang="en-US" sz="1300" dirty="0" smtClean="0"/>
              <a:t>Calcium</a:t>
            </a:r>
            <a:r>
              <a:rPr lang="en-US" sz="1300" dirty="0"/>
              <a:t>, Phosphorus, and Magnesium.: </a:t>
            </a:r>
            <a:endParaRPr lang="en-US" sz="1300" dirty="0" smtClean="0"/>
          </a:p>
          <a:p>
            <a:pPr algn="just" defTabSz="3360143">
              <a:spcBef>
                <a:spcPct val="50000"/>
              </a:spcBef>
            </a:pPr>
            <a:r>
              <a:rPr lang="en-US" sz="1300" dirty="0"/>
              <a:t> </a:t>
            </a:r>
            <a:r>
              <a:rPr lang="en-US" sz="1300" dirty="0" smtClean="0"/>
              <a:t>    U.S</a:t>
            </a:r>
            <a:r>
              <a:rPr lang="en-US" sz="1300" dirty="0"/>
              <a:t>. Department </a:t>
            </a:r>
            <a:r>
              <a:rPr lang="en-US" sz="1300" dirty="0" smtClean="0"/>
              <a:t> of </a:t>
            </a:r>
            <a:r>
              <a:rPr lang="en-US" sz="1300" dirty="0"/>
              <a:t>Agriculture, Agricultural Research Service., </a:t>
            </a:r>
            <a:r>
              <a:rPr lang="en-US" sz="1300" dirty="0" smtClean="0"/>
              <a:t>2009</a:t>
            </a:r>
            <a:r>
              <a:rPr lang="en-US" sz="1300" dirty="0"/>
              <a:t>.</a:t>
            </a:r>
          </a:p>
          <a:p>
            <a:pPr algn="just" defTabSz="3360143">
              <a:spcBef>
                <a:spcPct val="50000"/>
              </a:spcBef>
            </a:pPr>
            <a:r>
              <a:rPr lang="en-US" sz="1300" dirty="0"/>
              <a:t>2.  </a:t>
            </a:r>
            <a:r>
              <a:rPr lang="en-US" sz="1300" dirty="0" err="1" smtClean="0"/>
              <a:t>Hypomegnesemia</a:t>
            </a:r>
            <a:r>
              <a:rPr lang="en-US" sz="1300" dirty="0" smtClean="0"/>
              <a:t> </a:t>
            </a:r>
            <a:r>
              <a:rPr lang="en-US" sz="1300" dirty="0"/>
              <a:t>(Cite 30 Sep 2012). Available from: URL: </a:t>
            </a:r>
          </a:p>
          <a:p>
            <a:pPr algn="just" defTabSz="3360143">
              <a:spcBef>
                <a:spcPct val="50000"/>
              </a:spcBef>
            </a:pPr>
            <a:r>
              <a:rPr lang="en-US" sz="1300" dirty="0"/>
              <a:t>     </a:t>
            </a:r>
            <a:r>
              <a:rPr lang="en-US" sz="1300" dirty="0" smtClean="0"/>
              <a:t>http</a:t>
            </a:r>
            <a:r>
              <a:rPr lang="en-US" sz="1300" dirty="0"/>
              <a:t>://www.ncbi.nlm.nih.gov/pubmedhealth/PMH0001358/</a:t>
            </a:r>
          </a:p>
          <a:p>
            <a:pPr algn="just" defTabSz="3360143">
              <a:spcBef>
                <a:spcPct val="50000"/>
              </a:spcBef>
            </a:pPr>
            <a:r>
              <a:rPr lang="en-US" sz="1300" dirty="0" smtClean="0"/>
              <a:t>3.   Standing </a:t>
            </a:r>
            <a:r>
              <a:rPr lang="en-US" sz="1300" dirty="0"/>
              <a:t>Committee on the Scientific Evaluation of Dietary Reference Intakes </a:t>
            </a:r>
            <a:endParaRPr lang="en-US" sz="1300" dirty="0" smtClean="0"/>
          </a:p>
          <a:p>
            <a:pPr algn="just" defTabSz="3360143">
              <a:spcBef>
                <a:spcPct val="50000"/>
              </a:spcBef>
            </a:pPr>
            <a:r>
              <a:rPr lang="en-US" sz="1300" dirty="0"/>
              <a:t> </a:t>
            </a:r>
            <a:r>
              <a:rPr lang="en-US" sz="1300" dirty="0" smtClean="0"/>
              <a:t>     </a:t>
            </a:r>
            <a:r>
              <a:rPr lang="en-US" sz="1300" dirty="0" err="1" smtClean="0"/>
              <a:t>FaNB</a:t>
            </a:r>
            <a:r>
              <a:rPr lang="en-US" sz="1300" dirty="0"/>
              <a:t>, </a:t>
            </a:r>
            <a:r>
              <a:rPr lang="en-US" sz="1300" dirty="0" smtClean="0"/>
              <a:t> Institute </a:t>
            </a:r>
            <a:r>
              <a:rPr lang="en-US" sz="1300" dirty="0"/>
              <a:t>of Medicine. Dietary </a:t>
            </a:r>
            <a:r>
              <a:rPr lang="en-US" sz="1300" dirty="0" smtClean="0"/>
              <a:t>reference </a:t>
            </a:r>
            <a:r>
              <a:rPr lang="en-US" sz="1300" dirty="0"/>
              <a:t>intakes for calcium, phosphorus, </a:t>
            </a:r>
            <a:endParaRPr lang="en-US" sz="1300" dirty="0" smtClean="0"/>
          </a:p>
          <a:p>
            <a:pPr algn="just" defTabSz="3360143">
              <a:spcBef>
                <a:spcPct val="50000"/>
              </a:spcBef>
            </a:pPr>
            <a:r>
              <a:rPr lang="en-US" sz="1300" dirty="0"/>
              <a:t> </a:t>
            </a:r>
            <a:r>
              <a:rPr lang="en-US" sz="1300" dirty="0" smtClean="0"/>
              <a:t>     magnesium</a:t>
            </a:r>
            <a:r>
              <a:rPr lang="en-US" sz="1300" dirty="0"/>
              <a:t>, </a:t>
            </a:r>
            <a:r>
              <a:rPr lang="en-US" sz="1300" dirty="0" smtClean="0"/>
              <a:t>vitamin </a:t>
            </a:r>
            <a:r>
              <a:rPr lang="en-US" sz="1300" dirty="0"/>
              <a:t>D, and fluoride. Washington, D.C.: National </a:t>
            </a:r>
            <a:r>
              <a:rPr lang="en-US" sz="1300" dirty="0" smtClean="0"/>
              <a:t>Academy Press</a:t>
            </a:r>
            <a:r>
              <a:rPr lang="en-US" sz="1300" dirty="0"/>
              <a:t>, </a:t>
            </a:r>
            <a:endParaRPr lang="en-US" sz="1300" dirty="0" smtClean="0"/>
          </a:p>
          <a:p>
            <a:pPr algn="just" defTabSz="3360143">
              <a:spcBef>
                <a:spcPct val="50000"/>
              </a:spcBef>
            </a:pPr>
            <a:r>
              <a:rPr lang="en-US" sz="1300" dirty="0"/>
              <a:t> </a:t>
            </a:r>
            <a:r>
              <a:rPr lang="en-US" sz="1300" dirty="0" smtClean="0"/>
              <a:t>     1997:190-249</a:t>
            </a:r>
            <a:r>
              <a:rPr lang="en-US" sz="1300" dirty="0"/>
              <a:t>.</a:t>
            </a:r>
          </a:p>
          <a:p>
            <a:pPr marL="228600" indent="-228600" algn="just" defTabSz="3360143">
              <a:spcBef>
                <a:spcPct val="50000"/>
              </a:spcBef>
              <a:buAutoNum type="arabicPeriod" startAt="4"/>
            </a:pPr>
            <a:r>
              <a:rPr lang="en-US" sz="1300" dirty="0" smtClean="0"/>
              <a:t>Tanner </a:t>
            </a:r>
            <a:r>
              <a:rPr lang="en-US" sz="1300" dirty="0"/>
              <a:t>T, Marks R. Delivering drugs by the transdermal route: review and comment. </a:t>
            </a:r>
            <a:endParaRPr lang="en-US" sz="1300" dirty="0" smtClean="0"/>
          </a:p>
          <a:p>
            <a:pPr algn="just" defTabSz="3360143">
              <a:spcBef>
                <a:spcPct val="50000"/>
              </a:spcBef>
            </a:pPr>
            <a:r>
              <a:rPr lang="en-US" sz="1300" dirty="0"/>
              <a:t> </a:t>
            </a:r>
            <a:r>
              <a:rPr lang="en-US" sz="1300" dirty="0" smtClean="0"/>
              <a:t>     Skin Research </a:t>
            </a:r>
            <a:r>
              <a:rPr lang="en-US" sz="1300" dirty="0"/>
              <a:t>Technology 2008; </a:t>
            </a:r>
            <a:r>
              <a:rPr lang="en-US" sz="1300" dirty="0" smtClean="0"/>
              <a:t>14(3</a:t>
            </a:r>
            <a:r>
              <a:rPr lang="en-US" sz="1300" dirty="0"/>
              <a:t>):249-60.</a:t>
            </a:r>
          </a:p>
        </p:txBody>
      </p:sp>
      <p:sp>
        <p:nvSpPr>
          <p:cNvPr id="72" name="Rectangle 951"/>
          <p:cNvSpPr>
            <a:spLocks noChangeArrowheads="1"/>
          </p:cNvSpPr>
          <p:nvPr/>
        </p:nvSpPr>
        <p:spPr bwMode="auto">
          <a:xfrm>
            <a:off x="26702312" y="27049998"/>
            <a:ext cx="2794331" cy="499711"/>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ln w="9525">
            <a:solidFill>
              <a:schemeClr val="tx1"/>
            </a:solidFill>
            <a:miter lim="800000"/>
            <a:headEnd/>
            <a:tailEnd/>
          </a:ln>
        </p:spPr>
        <p:txBody>
          <a:bodyPr wrap="none" lIns="70005" tIns="35003" rIns="70005" bIns="35003" anchor="ctr"/>
          <a:lstStyle/>
          <a:p>
            <a:pPr algn="ctr" defTabSz="3360143"/>
            <a:r>
              <a:rPr lang="en-US" sz="2400" b="1" i="1" dirty="0">
                <a:solidFill>
                  <a:srgbClr val="FFFFFF"/>
                </a:solidFill>
              </a:rPr>
              <a:t>References</a:t>
            </a:r>
          </a:p>
        </p:txBody>
      </p:sp>
      <p:grpSp>
        <p:nvGrpSpPr>
          <p:cNvPr id="11" name="Group 10"/>
          <p:cNvGrpSpPr/>
          <p:nvPr/>
        </p:nvGrpSpPr>
        <p:grpSpPr>
          <a:xfrm>
            <a:off x="16853607" y="27073742"/>
            <a:ext cx="7396000" cy="3423435"/>
            <a:chOff x="16853607" y="27073742"/>
            <a:chExt cx="7396000" cy="3423435"/>
          </a:xfrm>
        </p:grpSpPr>
        <p:grpSp>
          <p:nvGrpSpPr>
            <p:cNvPr id="9" name="Group 8"/>
            <p:cNvGrpSpPr/>
            <p:nvPr/>
          </p:nvGrpSpPr>
          <p:grpSpPr>
            <a:xfrm>
              <a:off x="16853607" y="27073742"/>
              <a:ext cx="7396000" cy="3330358"/>
              <a:chOff x="16853607" y="27073742"/>
              <a:chExt cx="7396000" cy="3330358"/>
            </a:xfrm>
          </p:grpSpPr>
          <p:graphicFrame>
            <p:nvGraphicFramePr>
              <p:cNvPr id="84" name="Chart 83"/>
              <p:cNvGraphicFramePr>
                <a:graphicFrameLocks/>
              </p:cNvGraphicFramePr>
              <p:nvPr>
                <p:extLst>
                  <p:ext uri="{D42A27DB-BD31-4B8C-83A1-F6EECF244321}">
                    <p14:modId xmlns:p14="http://schemas.microsoft.com/office/powerpoint/2010/main" val="604881294"/>
                  </p:ext>
                </p:extLst>
              </p:nvPr>
            </p:nvGraphicFramePr>
            <p:xfrm>
              <a:off x="16853607" y="27073742"/>
              <a:ext cx="7396000" cy="3330358"/>
            </p:xfrm>
            <a:graphic>
              <a:graphicData uri="http://schemas.openxmlformats.org/drawingml/2006/chart">
                <c:chart xmlns:c="http://schemas.openxmlformats.org/drawingml/2006/chart" xmlns:r="http://schemas.openxmlformats.org/officeDocument/2006/relationships" r:id="rId7"/>
              </a:graphicData>
            </a:graphic>
          </p:graphicFrame>
          <p:grpSp>
            <p:nvGrpSpPr>
              <p:cNvPr id="8" name="Group 7"/>
              <p:cNvGrpSpPr/>
              <p:nvPr/>
            </p:nvGrpSpPr>
            <p:grpSpPr>
              <a:xfrm>
                <a:off x="19511209" y="27523043"/>
                <a:ext cx="4001862" cy="1737527"/>
                <a:chOff x="19511209" y="27523043"/>
                <a:chExt cx="4001862" cy="1737527"/>
              </a:xfrm>
            </p:grpSpPr>
            <p:sp>
              <p:nvSpPr>
                <p:cNvPr id="76" name="TextBox 1"/>
                <p:cNvSpPr txBox="1"/>
                <p:nvPr/>
              </p:nvSpPr>
              <p:spPr>
                <a:xfrm>
                  <a:off x="23236465" y="27523043"/>
                  <a:ext cx="276606" cy="374010"/>
                </a:xfrm>
                <a:prstGeom prst="rect">
                  <a:avLst/>
                </a:prstGeom>
              </p:spPr>
              <p:txBody>
                <a:bodyPr wrap="none" lIns="80010" tIns="40005" rIns="80010" bIns="40005"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dirty="0">
                      <a:latin typeface="Arial" pitchFamily="34" charset="0"/>
                      <a:cs typeface="Arial" pitchFamily="34" charset="0"/>
                    </a:rPr>
                    <a:t>*</a:t>
                  </a:r>
                  <a:endParaRPr lang="en-US" sz="1600" dirty="0">
                    <a:latin typeface="Arial" pitchFamily="34" charset="0"/>
                    <a:cs typeface="Arial" pitchFamily="34" charset="0"/>
                  </a:endParaRPr>
                </a:p>
              </p:txBody>
            </p:sp>
            <p:sp>
              <p:nvSpPr>
                <p:cNvPr id="77" name="TextBox 1"/>
                <p:cNvSpPr txBox="1"/>
                <p:nvPr/>
              </p:nvSpPr>
              <p:spPr>
                <a:xfrm>
                  <a:off x="22312002" y="27816118"/>
                  <a:ext cx="276606" cy="374010"/>
                </a:xfrm>
                <a:prstGeom prst="rect">
                  <a:avLst/>
                </a:prstGeom>
              </p:spPr>
              <p:txBody>
                <a:bodyPr wrap="none" lIns="80010" tIns="40005" rIns="80010" bIns="40005"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dirty="0">
                      <a:latin typeface="Arial" pitchFamily="34" charset="0"/>
                      <a:cs typeface="Arial" pitchFamily="34" charset="0"/>
                    </a:rPr>
                    <a:t>*</a:t>
                  </a:r>
                  <a:endParaRPr lang="en-US" sz="1600" dirty="0">
                    <a:latin typeface="Arial" pitchFamily="34" charset="0"/>
                    <a:cs typeface="Arial" pitchFamily="34" charset="0"/>
                  </a:endParaRPr>
                </a:p>
              </p:txBody>
            </p:sp>
            <p:sp>
              <p:nvSpPr>
                <p:cNvPr id="75" name="TextBox 1"/>
                <p:cNvSpPr txBox="1"/>
                <p:nvPr/>
              </p:nvSpPr>
              <p:spPr>
                <a:xfrm>
                  <a:off x="21380131" y="28168862"/>
                  <a:ext cx="276606" cy="374010"/>
                </a:xfrm>
                <a:prstGeom prst="rect">
                  <a:avLst/>
                </a:prstGeom>
              </p:spPr>
              <p:txBody>
                <a:bodyPr wrap="none" lIns="80010" tIns="40005" rIns="80010" bIns="40005"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dirty="0">
                      <a:latin typeface="Arial" pitchFamily="34" charset="0"/>
                      <a:cs typeface="Arial" pitchFamily="34" charset="0"/>
                    </a:rPr>
                    <a:t>*</a:t>
                  </a:r>
                  <a:endParaRPr lang="en-US" sz="1600" dirty="0">
                    <a:latin typeface="Arial" pitchFamily="34" charset="0"/>
                    <a:cs typeface="Arial" pitchFamily="34" charset="0"/>
                  </a:endParaRPr>
                </a:p>
              </p:txBody>
            </p:sp>
            <p:sp>
              <p:nvSpPr>
                <p:cNvPr id="74" name="TextBox 1"/>
                <p:cNvSpPr txBox="1"/>
                <p:nvPr/>
              </p:nvSpPr>
              <p:spPr>
                <a:xfrm>
                  <a:off x="20453610" y="28504065"/>
                  <a:ext cx="276606" cy="374010"/>
                </a:xfrm>
                <a:prstGeom prst="rect">
                  <a:avLst/>
                </a:prstGeom>
              </p:spPr>
              <p:txBody>
                <a:bodyPr wrap="none" lIns="80010" tIns="40005" rIns="80010" bIns="40005"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dirty="0">
                      <a:latin typeface="Arial" pitchFamily="34" charset="0"/>
                      <a:cs typeface="Arial" pitchFamily="34" charset="0"/>
                    </a:rPr>
                    <a:t>*</a:t>
                  </a:r>
                  <a:endParaRPr lang="en-US" sz="1600" dirty="0">
                    <a:latin typeface="Arial" pitchFamily="34" charset="0"/>
                    <a:cs typeface="Arial" pitchFamily="34" charset="0"/>
                  </a:endParaRPr>
                </a:p>
              </p:txBody>
            </p:sp>
            <p:sp>
              <p:nvSpPr>
                <p:cNvPr id="73" name="TextBox 1"/>
                <p:cNvSpPr txBox="1"/>
                <p:nvPr/>
              </p:nvSpPr>
              <p:spPr>
                <a:xfrm>
                  <a:off x="19511209" y="28886560"/>
                  <a:ext cx="276606" cy="374010"/>
                </a:xfrm>
                <a:prstGeom prst="rect">
                  <a:avLst/>
                </a:prstGeom>
              </p:spPr>
              <p:txBody>
                <a:bodyPr wrap="none" lIns="80010" tIns="40005" rIns="80010" bIns="40005"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dirty="0">
                      <a:latin typeface="Arial" pitchFamily="34" charset="0"/>
                      <a:cs typeface="Arial" pitchFamily="34" charset="0"/>
                    </a:rPr>
                    <a:t>*</a:t>
                  </a:r>
                  <a:endParaRPr lang="en-US" sz="1600" dirty="0">
                    <a:latin typeface="Arial" pitchFamily="34" charset="0"/>
                    <a:cs typeface="Arial" pitchFamily="34" charset="0"/>
                  </a:endParaRPr>
                </a:p>
              </p:txBody>
            </p:sp>
          </p:grpSp>
        </p:grpSp>
        <p:sp>
          <p:nvSpPr>
            <p:cNvPr id="10" name="TextBox 9"/>
            <p:cNvSpPr txBox="1"/>
            <p:nvPr/>
          </p:nvSpPr>
          <p:spPr>
            <a:xfrm>
              <a:off x="20730216" y="30158623"/>
              <a:ext cx="980846" cy="338554"/>
            </a:xfrm>
            <a:prstGeom prst="rect">
              <a:avLst/>
            </a:prstGeom>
            <a:noFill/>
          </p:spPr>
          <p:txBody>
            <a:bodyPr wrap="none" rtlCol="0">
              <a:spAutoFit/>
            </a:bodyPr>
            <a:lstStyle/>
            <a:p>
              <a:r>
                <a:rPr lang="en-US" sz="1600" b="1" dirty="0" smtClean="0"/>
                <a:t>Time (h)</a:t>
              </a:r>
              <a:endParaRPr lang="en-US" sz="1600" b="1" dirty="0"/>
            </a:p>
          </p:txBody>
        </p:sp>
      </p:grpSp>
      <p:grpSp>
        <p:nvGrpSpPr>
          <p:cNvPr id="14" name="Group 13"/>
          <p:cNvGrpSpPr/>
          <p:nvPr/>
        </p:nvGrpSpPr>
        <p:grpSpPr>
          <a:xfrm>
            <a:off x="24831436" y="6802238"/>
            <a:ext cx="6394053" cy="3373121"/>
            <a:chOff x="24831436" y="6802238"/>
            <a:chExt cx="6394053" cy="3373121"/>
          </a:xfrm>
        </p:grpSpPr>
        <p:graphicFrame>
          <p:nvGraphicFramePr>
            <p:cNvPr id="86" name="Chart 85"/>
            <p:cNvGraphicFramePr>
              <a:graphicFrameLocks/>
            </p:cNvGraphicFramePr>
            <p:nvPr>
              <p:extLst>
                <p:ext uri="{D42A27DB-BD31-4B8C-83A1-F6EECF244321}">
                  <p14:modId xmlns:p14="http://schemas.microsoft.com/office/powerpoint/2010/main" val="2340093442"/>
                </p:ext>
              </p:extLst>
            </p:nvPr>
          </p:nvGraphicFramePr>
          <p:xfrm>
            <a:off x="24831436" y="6802238"/>
            <a:ext cx="6394053" cy="3331161"/>
          </p:xfrm>
          <a:graphic>
            <a:graphicData uri="http://schemas.openxmlformats.org/drawingml/2006/chart">
              <c:chart xmlns:c="http://schemas.openxmlformats.org/drawingml/2006/chart" xmlns:r="http://schemas.openxmlformats.org/officeDocument/2006/relationships" r:id="rId8"/>
            </a:graphicData>
          </a:graphic>
        </p:graphicFrame>
        <p:grpSp>
          <p:nvGrpSpPr>
            <p:cNvPr id="12" name="Group 11"/>
            <p:cNvGrpSpPr/>
            <p:nvPr/>
          </p:nvGrpSpPr>
          <p:grpSpPr>
            <a:xfrm>
              <a:off x="27239237" y="7611728"/>
              <a:ext cx="3498799" cy="1492429"/>
              <a:chOff x="27239237" y="7611728"/>
              <a:chExt cx="3498799" cy="1492429"/>
            </a:xfrm>
          </p:grpSpPr>
          <p:sp>
            <p:nvSpPr>
              <p:cNvPr id="79" name="TextBox 1"/>
              <p:cNvSpPr txBox="1"/>
              <p:nvPr/>
            </p:nvSpPr>
            <p:spPr>
              <a:xfrm>
                <a:off x="27239237" y="8730147"/>
                <a:ext cx="276606" cy="374010"/>
              </a:xfrm>
              <a:prstGeom prst="rect">
                <a:avLst/>
              </a:prstGeom>
            </p:spPr>
            <p:txBody>
              <a:bodyPr wrap="none" lIns="80010" tIns="40005" rIns="80010" bIns="40005"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dirty="0">
                    <a:latin typeface="Arial" pitchFamily="34" charset="0"/>
                    <a:cs typeface="Arial" pitchFamily="34" charset="0"/>
                  </a:rPr>
                  <a:t>*</a:t>
                </a:r>
                <a:endParaRPr lang="en-US" sz="1600" dirty="0">
                  <a:latin typeface="Arial" pitchFamily="34" charset="0"/>
                  <a:cs typeface="Arial" pitchFamily="34" charset="0"/>
                </a:endParaRPr>
              </a:p>
            </p:txBody>
          </p:sp>
          <p:sp>
            <p:nvSpPr>
              <p:cNvPr id="80" name="TextBox 1"/>
              <p:cNvSpPr txBox="1"/>
              <p:nvPr/>
            </p:nvSpPr>
            <p:spPr>
              <a:xfrm>
                <a:off x="28040480" y="8484222"/>
                <a:ext cx="276606" cy="374010"/>
              </a:xfrm>
              <a:prstGeom prst="rect">
                <a:avLst/>
              </a:prstGeom>
            </p:spPr>
            <p:txBody>
              <a:bodyPr wrap="none" lIns="80010" tIns="40005" rIns="80010" bIns="40005"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dirty="0">
                    <a:latin typeface="Arial" pitchFamily="34" charset="0"/>
                    <a:cs typeface="Arial" pitchFamily="34" charset="0"/>
                  </a:rPr>
                  <a:t>*</a:t>
                </a:r>
                <a:endParaRPr lang="en-US" sz="1600" dirty="0">
                  <a:latin typeface="Arial" pitchFamily="34" charset="0"/>
                  <a:cs typeface="Arial" pitchFamily="34" charset="0"/>
                </a:endParaRPr>
              </a:p>
            </p:txBody>
          </p:sp>
          <p:sp>
            <p:nvSpPr>
              <p:cNvPr id="81" name="TextBox 1"/>
              <p:cNvSpPr txBox="1"/>
              <p:nvPr/>
            </p:nvSpPr>
            <p:spPr>
              <a:xfrm>
                <a:off x="28843789" y="8206094"/>
                <a:ext cx="276606" cy="374010"/>
              </a:xfrm>
              <a:prstGeom prst="rect">
                <a:avLst/>
              </a:prstGeom>
            </p:spPr>
            <p:txBody>
              <a:bodyPr wrap="none" lIns="80010" tIns="40005" rIns="80010" bIns="40005"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dirty="0">
                    <a:latin typeface="Arial" pitchFamily="34" charset="0"/>
                    <a:cs typeface="Arial" pitchFamily="34" charset="0"/>
                  </a:rPr>
                  <a:t>*</a:t>
                </a:r>
                <a:endParaRPr lang="en-US" sz="1600" dirty="0">
                  <a:latin typeface="Arial" pitchFamily="34" charset="0"/>
                  <a:cs typeface="Arial" pitchFamily="34" charset="0"/>
                </a:endParaRPr>
              </a:p>
            </p:txBody>
          </p:sp>
          <p:sp>
            <p:nvSpPr>
              <p:cNvPr id="82" name="TextBox 1"/>
              <p:cNvSpPr txBox="1"/>
              <p:nvPr/>
            </p:nvSpPr>
            <p:spPr>
              <a:xfrm>
                <a:off x="29649108" y="7964952"/>
                <a:ext cx="276606" cy="374010"/>
              </a:xfrm>
              <a:prstGeom prst="rect">
                <a:avLst/>
              </a:prstGeom>
            </p:spPr>
            <p:txBody>
              <a:bodyPr wrap="none" lIns="80010" tIns="40005" rIns="80010" bIns="40005"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dirty="0">
                    <a:latin typeface="Arial" pitchFamily="34" charset="0"/>
                    <a:cs typeface="Arial" pitchFamily="34" charset="0"/>
                  </a:rPr>
                  <a:t>*</a:t>
                </a:r>
                <a:endParaRPr lang="en-US" sz="1600" dirty="0">
                  <a:latin typeface="Arial" pitchFamily="34" charset="0"/>
                  <a:cs typeface="Arial" pitchFamily="34" charset="0"/>
                </a:endParaRPr>
              </a:p>
            </p:txBody>
          </p:sp>
          <p:sp>
            <p:nvSpPr>
              <p:cNvPr id="83" name="TextBox 1"/>
              <p:cNvSpPr txBox="1"/>
              <p:nvPr/>
            </p:nvSpPr>
            <p:spPr>
              <a:xfrm>
                <a:off x="30461430" y="7611728"/>
                <a:ext cx="276606" cy="374010"/>
              </a:xfrm>
              <a:prstGeom prst="rect">
                <a:avLst/>
              </a:prstGeom>
            </p:spPr>
            <p:txBody>
              <a:bodyPr wrap="none" lIns="80010" tIns="40005" rIns="80010" bIns="40005"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dirty="0">
                    <a:latin typeface="Arial" pitchFamily="34" charset="0"/>
                    <a:cs typeface="Arial" pitchFamily="34" charset="0"/>
                  </a:rPr>
                  <a:t>*</a:t>
                </a:r>
                <a:endParaRPr lang="en-US" sz="1600" dirty="0">
                  <a:latin typeface="Arial" pitchFamily="34" charset="0"/>
                  <a:cs typeface="Arial" pitchFamily="34" charset="0"/>
                </a:endParaRPr>
              </a:p>
            </p:txBody>
          </p:sp>
        </p:grpSp>
        <p:sp>
          <p:nvSpPr>
            <p:cNvPr id="13" name="TextBox 12"/>
            <p:cNvSpPr txBox="1"/>
            <p:nvPr/>
          </p:nvSpPr>
          <p:spPr>
            <a:xfrm>
              <a:off x="28252964" y="9836805"/>
              <a:ext cx="980846" cy="338554"/>
            </a:xfrm>
            <a:prstGeom prst="rect">
              <a:avLst/>
            </a:prstGeom>
            <a:noFill/>
          </p:spPr>
          <p:txBody>
            <a:bodyPr wrap="none" rtlCol="0">
              <a:spAutoFit/>
            </a:bodyPr>
            <a:lstStyle/>
            <a:p>
              <a:r>
                <a:rPr lang="en-US" sz="1600" b="1" dirty="0" smtClean="0"/>
                <a:t>Time (h)</a:t>
              </a:r>
              <a:endParaRPr lang="en-US" sz="1600" b="1" dirty="0"/>
            </a:p>
          </p:txBody>
        </p:sp>
      </p:grpSp>
      <p:grpSp>
        <p:nvGrpSpPr>
          <p:cNvPr id="16" name="Group 15"/>
          <p:cNvGrpSpPr/>
          <p:nvPr/>
        </p:nvGrpSpPr>
        <p:grpSpPr>
          <a:xfrm>
            <a:off x="24892649" y="13377372"/>
            <a:ext cx="6339061" cy="3504910"/>
            <a:chOff x="24892649" y="13377372"/>
            <a:chExt cx="6339061" cy="3504910"/>
          </a:xfrm>
        </p:grpSpPr>
        <p:graphicFrame>
          <p:nvGraphicFramePr>
            <p:cNvPr id="89" name="Chart 88"/>
            <p:cNvGraphicFramePr>
              <a:graphicFrameLocks/>
            </p:cNvGraphicFramePr>
            <p:nvPr>
              <p:extLst>
                <p:ext uri="{D42A27DB-BD31-4B8C-83A1-F6EECF244321}">
                  <p14:modId xmlns:p14="http://schemas.microsoft.com/office/powerpoint/2010/main" val="374960990"/>
                </p:ext>
              </p:extLst>
            </p:nvPr>
          </p:nvGraphicFramePr>
          <p:xfrm>
            <a:off x="24892649" y="13377372"/>
            <a:ext cx="6339061" cy="3504910"/>
          </p:xfrm>
          <a:graphic>
            <a:graphicData uri="http://schemas.openxmlformats.org/drawingml/2006/chart">
              <c:chart xmlns:c="http://schemas.openxmlformats.org/drawingml/2006/chart" xmlns:r="http://schemas.openxmlformats.org/officeDocument/2006/relationships" r:id="rId9"/>
            </a:graphicData>
          </a:graphic>
        </p:graphicFrame>
        <p:grpSp>
          <p:nvGrpSpPr>
            <p:cNvPr id="15" name="Group 14"/>
            <p:cNvGrpSpPr/>
            <p:nvPr/>
          </p:nvGrpSpPr>
          <p:grpSpPr>
            <a:xfrm>
              <a:off x="27298252" y="14232666"/>
              <a:ext cx="1139969" cy="665974"/>
              <a:chOff x="27298252" y="14232666"/>
              <a:chExt cx="1139969" cy="665974"/>
            </a:xfrm>
          </p:grpSpPr>
          <p:sp>
            <p:nvSpPr>
              <p:cNvPr id="90" name="TextBox 1"/>
              <p:cNvSpPr txBox="1"/>
              <p:nvPr/>
            </p:nvSpPr>
            <p:spPr>
              <a:xfrm>
                <a:off x="28161615" y="14524630"/>
                <a:ext cx="276606" cy="374010"/>
              </a:xfrm>
              <a:prstGeom prst="rect">
                <a:avLst/>
              </a:prstGeom>
            </p:spPr>
            <p:txBody>
              <a:bodyPr wrap="none" lIns="80010" tIns="40005" rIns="80010" bIns="40005"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dirty="0">
                    <a:latin typeface="Arial" pitchFamily="34" charset="0"/>
                    <a:cs typeface="Arial" pitchFamily="34" charset="0"/>
                  </a:rPr>
                  <a:t>*</a:t>
                </a:r>
                <a:endParaRPr lang="en-US" sz="1600" dirty="0">
                  <a:latin typeface="Arial" pitchFamily="34" charset="0"/>
                  <a:cs typeface="Arial" pitchFamily="34" charset="0"/>
                </a:endParaRPr>
              </a:p>
            </p:txBody>
          </p:sp>
          <p:sp>
            <p:nvSpPr>
              <p:cNvPr id="78" name="TextBox 1"/>
              <p:cNvSpPr txBox="1"/>
              <p:nvPr/>
            </p:nvSpPr>
            <p:spPr>
              <a:xfrm>
                <a:off x="27298252" y="14232666"/>
                <a:ext cx="276606" cy="374010"/>
              </a:xfrm>
              <a:prstGeom prst="rect">
                <a:avLst/>
              </a:prstGeom>
            </p:spPr>
            <p:txBody>
              <a:bodyPr wrap="none" lIns="80010" tIns="40005" rIns="80010" bIns="40005"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dirty="0">
                    <a:latin typeface="Arial" pitchFamily="34" charset="0"/>
                    <a:cs typeface="Arial" pitchFamily="34" charset="0"/>
                  </a:rPr>
                  <a:t>*</a:t>
                </a:r>
                <a:endParaRPr lang="en-US" sz="1600" dirty="0">
                  <a:latin typeface="Arial" pitchFamily="34" charset="0"/>
                  <a:cs typeface="Arial" pitchFamily="34" charset="0"/>
                </a:endParaRPr>
              </a:p>
            </p:txBody>
          </p:sp>
        </p:gr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9753</TotalTime>
  <Words>1627</Words>
  <Application>Microsoft Office PowerPoint</Application>
  <PresentationFormat>Custom</PresentationFormat>
  <Paragraphs>186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CBCB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Michael O'Leary</dc:creator>
  <cp:lastModifiedBy>Andrea Rosanoff</cp:lastModifiedBy>
  <cp:revision>1082</cp:revision>
  <cp:lastPrinted>2012-10-04T13:22:33Z</cp:lastPrinted>
  <dcterms:created xsi:type="dcterms:W3CDTF">2004-03-29T16:33:24Z</dcterms:created>
  <dcterms:modified xsi:type="dcterms:W3CDTF">2012-11-29T23:58:38Z</dcterms:modified>
</cp:coreProperties>
</file>